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tags/tag8.xml" ContentType="application/vnd.openxmlformats-officedocument.presentationml.tags+xml"/>
  <Override PartName="/ppt/notesSlides/notesSlide11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74" r:id="rId2"/>
    <p:sldId id="293" r:id="rId3"/>
    <p:sldId id="297" r:id="rId4"/>
    <p:sldId id="291" r:id="rId5"/>
    <p:sldId id="284" r:id="rId6"/>
    <p:sldId id="275" r:id="rId7"/>
    <p:sldId id="277" r:id="rId8"/>
    <p:sldId id="278" r:id="rId9"/>
    <p:sldId id="279" r:id="rId10"/>
    <p:sldId id="280" r:id="rId11"/>
    <p:sldId id="282" r:id="rId12"/>
    <p:sldId id="301" r:id="rId13"/>
    <p:sldId id="289" r:id="rId14"/>
    <p:sldId id="256" r:id="rId15"/>
    <p:sldId id="260" r:id="rId16"/>
    <p:sldId id="264" r:id="rId17"/>
    <p:sldId id="265" r:id="rId18"/>
    <p:sldId id="266" r:id="rId19"/>
    <p:sldId id="285" r:id="rId20"/>
    <p:sldId id="286" r:id="rId21"/>
    <p:sldId id="290" r:id="rId22"/>
    <p:sldId id="296" r:id="rId23"/>
    <p:sldId id="273" r:id="rId24"/>
    <p:sldId id="276" r:id="rId25"/>
    <p:sldId id="299" r:id="rId26"/>
    <p:sldId id="303" r:id="rId27"/>
    <p:sldId id="268" r:id="rId28"/>
  </p:sldIdLst>
  <p:sldSz cx="12192000" cy="6858000"/>
  <p:notesSz cx="6858000" cy="9144000"/>
  <p:custDataLst>
    <p:tags r:id="rId30"/>
  </p:custData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7DD6EEFD-C381-4861-A13C-08BFAC3CED5B}">
          <p14:sldIdLst>
            <p14:sldId id="274"/>
          </p14:sldIdLst>
        </p14:section>
        <p14:section name="Ojetivo do Estudo" id="{19E5A4C1-21CE-49CC-9681-DB25CB123913}">
          <p14:sldIdLst>
            <p14:sldId id="293"/>
            <p14:sldId id="297"/>
          </p14:sldIdLst>
        </p14:section>
        <p14:section name="Impactos" id="{894F8A0D-AD65-48E3-823B-23400FDBC184}">
          <p14:sldIdLst>
            <p14:sldId id="291"/>
            <p14:sldId id="284"/>
            <p14:sldId id="275"/>
            <p14:sldId id="277"/>
            <p14:sldId id="278"/>
            <p14:sldId id="279"/>
            <p14:sldId id="280"/>
            <p14:sldId id="282"/>
          </p14:sldIdLst>
        </p14:section>
        <p14:section name="Dados" id="{DB26E426-B7EF-405A-805B-612552D0A816}">
          <p14:sldIdLst>
            <p14:sldId id="301"/>
          </p14:sldIdLst>
        </p14:section>
        <p14:section name="Modelo" id="{C6A34B02-C794-429F-AFDA-7677ACBC187A}">
          <p14:sldIdLst>
            <p14:sldId id="289"/>
            <p14:sldId id="256"/>
            <p14:sldId id="260"/>
            <p14:sldId id="264"/>
            <p14:sldId id="265"/>
            <p14:sldId id="266"/>
            <p14:sldId id="285"/>
            <p14:sldId id="286"/>
            <p14:sldId id="290"/>
            <p14:sldId id="296"/>
            <p14:sldId id="273"/>
            <p14:sldId id="276"/>
            <p14:sldId id="299"/>
          </p14:sldIdLst>
        </p14:section>
        <p14:section name="Conclusão" id="{47A1AE9E-B894-4BE2-9AC6-FFB1CA21D5F4}">
          <p14:sldIdLst>
            <p14:sldId id="303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709" userDrawn="1">
          <p15:clr>
            <a:srgbClr val="A4A3A4"/>
          </p15:clr>
        </p15:guide>
        <p15:guide id="2" pos="5677" userDrawn="1">
          <p15:clr>
            <a:srgbClr val="A4A3A4"/>
          </p15:clr>
        </p15:guide>
        <p15:guide id="3" orient="horz" pos="1094" userDrawn="1">
          <p15:clr>
            <a:srgbClr val="A4A3A4"/>
          </p15:clr>
        </p15:guide>
        <p15:guide id="4" orient="horz" pos="3430" userDrawn="1">
          <p15:clr>
            <a:srgbClr val="A4A3A4"/>
          </p15:clr>
        </p15:guide>
        <p15:guide id="5" orient="horz" pos="379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87CBCC"/>
    <a:srgbClr val="0099CC"/>
    <a:srgbClr val="FFFFFF"/>
    <a:srgbClr val="ADB9CA"/>
    <a:srgbClr val="9E3244"/>
    <a:srgbClr val="497EA1"/>
    <a:srgbClr val="339966"/>
    <a:srgbClr val="00CC66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21" autoAdjust="0"/>
    <p:restoredTop sz="94249" autoAdjust="0"/>
  </p:normalViewPr>
  <p:slideViewPr>
    <p:cSldViewPr snapToGrid="0" showGuides="1">
      <p:cViewPr varScale="1">
        <p:scale>
          <a:sx n="114" d="100"/>
          <a:sy n="114" d="100"/>
        </p:scale>
        <p:origin x="680" y="168"/>
      </p:cViewPr>
      <p:guideLst>
        <p:guide orient="horz" pos="709"/>
        <p:guide pos="5677"/>
        <p:guide orient="horz" pos="1094"/>
        <p:guide orient="horz" pos="3430"/>
        <p:guide orient="horz" pos="3793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image" Target="../media/image2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image" Target="../media/image2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44C395-804F-4500-9375-C4762D796DD9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 phldr="1"/>
      <dgm:spPr/>
    </dgm:pt>
    <dgm:pt modelId="{19B78EB9-4925-4AC6-AEA6-5EB80500C445}">
      <dgm:prSet phldrT="[Texto]"/>
      <dgm:spPr>
        <a:solidFill>
          <a:srgbClr val="7030A0"/>
        </a:solidFill>
      </dgm:spPr>
      <dgm:t>
        <a:bodyPr/>
        <a:lstStyle/>
        <a:p>
          <a:r>
            <a:rPr lang="pt-BR" dirty="0"/>
            <a:t>Pesquisa e download de dados</a:t>
          </a:r>
        </a:p>
      </dgm:t>
    </dgm:pt>
    <dgm:pt modelId="{78201985-015B-44A2-BB1C-92484F5812D2}" type="parTrans" cxnId="{EA5D6DE7-FB8F-42D1-A201-81257A95C3F9}">
      <dgm:prSet/>
      <dgm:spPr/>
      <dgm:t>
        <a:bodyPr/>
        <a:lstStyle/>
        <a:p>
          <a:endParaRPr lang="pt-BR"/>
        </a:p>
      </dgm:t>
    </dgm:pt>
    <dgm:pt modelId="{93D7FF59-4611-418F-A1FE-BB71B6633D4E}" type="sibTrans" cxnId="{EA5D6DE7-FB8F-42D1-A201-81257A95C3F9}">
      <dgm:prSet/>
      <dgm:spPr/>
      <dgm:t>
        <a:bodyPr/>
        <a:lstStyle/>
        <a:p>
          <a:endParaRPr lang="pt-BR"/>
        </a:p>
      </dgm:t>
    </dgm:pt>
    <dgm:pt modelId="{54C5D43C-B7BB-4C00-BC68-C29024DA096F}">
      <dgm:prSet phldrT="[Texto]"/>
      <dgm:spPr>
        <a:solidFill>
          <a:srgbClr val="7030A0"/>
        </a:solidFill>
      </dgm:spPr>
      <dgm:t>
        <a:bodyPr/>
        <a:lstStyle/>
        <a:p>
          <a:r>
            <a:rPr lang="en-US" noProof="0" dirty="0"/>
            <a:t>Feature Engineering</a:t>
          </a:r>
        </a:p>
      </dgm:t>
    </dgm:pt>
    <dgm:pt modelId="{8B0679C7-D9A5-4240-B694-041D0C40A7B4}" type="parTrans" cxnId="{D8BD81BC-FD62-4CF1-9D56-61E9BCF523CA}">
      <dgm:prSet/>
      <dgm:spPr/>
      <dgm:t>
        <a:bodyPr/>
        <a:lstStyle/>
        <a:p>
          <a:endParaRPr lang="pt-BR"/>
        </a:p>
      </dgm:t>
    </dgm:pt>
    <dgm:pt modelId="{D256B296-E081-4637-80F0-7721B453F4FD}" type="sibTrans" cxnId="{D8BD81BC-FD62-4CF1-9D56-61E9BCF523CA}">
      <dgm:prSet/>
      <dgm:spPr/>
      <dgm:t>
        <a:bodyPr/>
        <a:lstStyle/>
        <a:p>
          <a:endParaRPr lang="pt-BR"/>
        </a:p>
      </dgm:t>
    </dgm:pt>
    <dgm:pt modelId="{9AF6037A-E423-438D-8EA2-1E0710E4883F}">
      <dgm:prSet phldrT="[Texto]"/>
      <dgm:spPr>
        <a:solidFill>
          <a:srgbClr val="7030A0"/>
        </a:solidFill>
      </dgm:spPr>
      <dgm:t>
        <a:bodyPr/>
        <a:lstStyle/>
        <a:p>
          <a:r>
            <a:rPr lang="pt-BR" dirty="0"/>
            <a:t>Normalização</a:t>
          </a:r>
        </a:p>
      </dgm:t>
    </dgm:pt>
    <dgm:pt modelId="{6C4B6294-3D45-4C85-B730-A704AF3AA2F0}" type="parTrans" cxnId="{FD0BA9F4-495F-4B1C-9070-08B2A1E32291}">
      <dgm:prSet/>
      <dgm:spPr/>
      <dgm:t>
        <a:bodyPr/>
        <a:lstStyle/>
        <a:p>
          <a:endParaRPr lang="pt-BR"/>
        </a:p>
      </dgm:t>
    </dgm:pt>
    <dgm:pt modelId="{600C114B-B171-4C53-AC1D-3FF2552773E9}" type="sibTrans" cxnId="{FD0BA9F4-495F-4B1C-9070-08B2A1E32291}">
      <dgm:prSet/>
      <dgm:spPr/>
      <dgm:t>
        <a:bodyPr/>
        <a:lstStyle/>
        <a:p>
          <a:endParaRPr lang="pt-BR"/>
        </a:p>
      </dgm:t>
    </dgm:pt>
    <dgm:pt modelId="{9B4D3390-EBD1-4AC6-ABEA-2BEFF7698491}" type="pres">
      <dgm:prSet presAssocID="{CF44C395-804F-4500-9375-C4762D796DD9}" presName="Name0" presStyleCnt="0">
        <dgm:presLayoutVars>
          <dgm:dir/>
          <dgm:resizeHandles val="exact"/>
        </dgm:presLayoutVars>
      </dgm:prSet>
      <dgm:spPr/>
    </dgm:pt>
    <dgm:pt modelId="{F633BE63-CFBC-4FE3-9ED3-C4FDABC36369}" type="pres">
      <dgm:prSet presAssocID="{CF44C395-804F-4500-9375-C4762D796DD9}" presName="fgShape" presStyleLbl="fgShp" presStyleIdx="0" presStyleCnt="1"/>
      <dgm:spPr>
        <a:prstGeom prst="rightArrow">
          <a:avLst/>
        </a:prstGeom>
        <a:solidFill>
          <a:schemeClr val="bg1"/>
        </a:solidFill>
      </dgm:spPr>
    </dgm:pt>
    <dgm:pt modelId="{0B60F845-2EFF-4350-8415-6D630E5CB262}" type="pres">
      <dgm:prSet presAssocID="{CF44C395-804F-4500-9375-C4762D796DD9}" presName="linComp" presStyleCnt="0"/>
      <dgm:spPr/>
    </dgm:pt>
    <dgm:pt modelId="{3FE0A613-DB78-4F8D-81BD-9842CC3094AA}" type="pres">
      <dgm:prSet presAssocID="{19B78EB9-4925-4AC6-AEA6-5EB80500C445}" presName="compNode" presStyleCnt="0"/>
      <dgm:spPr/>
    </dgm:pt>
    <dgm:pt modelId="{31A972F7-487A-4F75-8CBD-1C7BABE93193}" type="pres">
      <dgm:prSet presAssocID="{19B78EB9-4925-4AC6-AEA6-5EB80500C445}" presName="bkgdShape" presStyleLbl="node1" presStyleIdx="0" presStyleCnt="3"/>
      <dgm:spPr/>
    </dgm:pt>
    <dgm:pt modelId="{139FEF56-C511-41D5-BB03-68AB9554D40D}" type="pres">
      <dgm:prSet presAssocID="{19B78EB9-4925-4AC6-AEA6-5EB80500C445}" presName="nodeTx" presStyleLbl="node1" presStyleIdx="0" presStyleCnt="3">
        <dgm:presLayoutVars>
          <dgm:bulletEnabled val="1"/>
        </dgm:presLayoutVars>
      </dgm:prSet>
      <dgm:spPr/>
    </dgm:pt>
    <dgm:pt modelId="{535750BC-46B9-437A-925B-441A1FDFEDCA}" type="pres">
      <dgm:prSet presAssocID="{19B78EB9-4925-4AC6-AEA6-5EB80500C445}" presName="invisiNode" presStyleLbl="node1" presStyleIdx="0" presStyleCnt="3"/>
      <dgm:spPr/>
    </dgm:pt>
    <dgm:pt modelId="{9BFFC934-8691-4B1F-8F37-AC42CA9A6869}" type="pres">
      <dgm:prSet presAssocID="{19B78EB9-4925-4AC6-AEA6-5EB80500C445}" presName="imagNode" presStyleLbl="fgImgPlace1" presStyleIdx="0" presStyleCnt="3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8AF7B94-DF4C-4065-B2E6-EDB3DCBBFD62}" type="pres">
      <dgm:prSet presAssocID="{93D7FF59-4611-418F-A1FE-BB71B6633D4E}" presName="sibTrans" presStyleLbl="sibTrans2D1" presStyleIdx="0" presStyleCnt="0"/>
      <dgm:spPr/>
    </dgm:pt>
    <dgm:pt modelId="{F0A11DD3-C976-47CD-B4A5-288E343B72AA}" type="pres">
      <dgm:prSet presAssocID="{54C5D43C-B7BB-4C00-BC68-C29024DA096F}" presName="compNode" presStyleCnt="0"/>
      <dgm:spPr/>
    </dgm:pt>
    <dgm:pt modelId="{7C8DA849-0180-4147-8570-C20DB330749A}" type="pres">
      <dgm:prSet presAssocID="{54C5D43C-B7BB-4C00-BC68-C29024DA096F}" presName="bkgdShape" presStyleLbl="node1" presStyleIdx="1" presStyleCnt="3"/>
      <dgm:spPr/>
    </dgm:pt>
    <dgm:pt modelId="{47E61AF3-CFEB-4308-93DB-4DF49CCBE70F}" type="pres">
      <dgm:prSet presAssocID="{54C5D43C-B7BB-4C00-BC68-C29024DA096F}" presName="nodeTx" presStyleLbl="node1" presStyleIdx="1" presStyleCnt="3">
        <dgm:presLayoutVars>
          <dgm:bulletEnabled val="1"/>
        </dgm:presLayoutVars>
      </dgm:prSet>
      <dgm:spPr/>
    </dgm:pt>
    <dgm:pt modelId="{265F06AA-0A68-401C-B29A-C434937AD4D2}" type="pres">
      <dgm:prSet presAssocID="{54C5D43C-B7BB-4C00-BC68-C29024DA096F}" presName="invisiNode" presStyleLbl="node1" presStyleIdx="1" presStyleCnt="3"/>
      <dgm:spPr/>
    </dgm:pt>
    <dgm:pt modelId="{257D5CCC-6F12-4C26-8B23-C51C3F03FBF7}" type="pres">
      <dgm:prSet presAssocID="{54C5D43C-B7BB-4C00-BC68-C29024DA096F}" presName="imagNod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</dgm:pt>
    <dgm:pt modelId="{7CC68C34-26FF-4DC8-9614-F07B2B5BB3F6}" type="pres">
      <dgm:prSet presAssocID="{D256B296-E081-4637-80F0-7721B453F4FD}" presName="sibTrans" presStyleLbl="sibTrans2D1" presStyleIdx="0" presStyleCnt="0"/>
      <dgm:spPr/>
    </dgm:pt>
    <dgm:pt modelId="{2AF1C28B-1BDB-42B6-9B14-154757A81EF4}" type="pres">
      <dgm:prSet presAssocID="{9AF6037A-E423-438D-8EA2-1E0710E4883F}" presName="compNode" presStyleCnt="0"/>
      <dgm:spPr/>
    </dgm:pt>
    <dgm:pt modelId="{3D1E9565-3E37-4B95-A619-C38BBDCF85BD}" type="pres">
      <dgm:prSet presAssocID="{9AF6037A-E423-438D-8EA2-1E0710E4883F}" presName="bkgdShape" presStyleLbl="node1" presStyleIdx="2" presStyleCnt="3"/>
      <dgm:spPr/>
    </dgm:pt>
    <dgm:pt modelId="{ACF4EA90-8420-4B82-B369-C7CE4D6A7CFE}" type="pres">
      <dgm:prSet presAssocID="{9AF6037A-E423-438D-8EA2-1E0710E4883F}" presName="nodeTx" presStyleLbl="node1" presStyleIdx="2" presStyleCnt="3">
        <dgm:presLayoutVars>
          <dgm:bulletEnabled val="1"/>
        </dgm:presLayoutVars>
      </dgm:prSet>
      <dgm:spPr/>
    </dgm:pt>
    <dgm:pt modelId="{0E4B4BC9-C112-4773-8448-292D6C44144A}" type="pres">
      <dgm:prSet presAssocID="{9AF6037A-E423-438D-8EA2-1E0710E4883F}" presName="invisiNode" presStyleLbl="node1" presStyleIdx="2" presStyleCnt="3"/>
      <dgm:spPr/>
    </dgm:pt>
    <dgm:pt modelId="{B90A4B37-CCBA-4239-B2E4-0FC14F06CC8A}" type="pres">
      <dgm:prSet presAssocID="{9AF6037A-E423-438D-8EA2-1E0710E4883F}" presName="imagNode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3000" r="-53000"/>
          </a:stretch>
        </a:blipFill>
      </dgm:spPr>
    </dgm:pt>
  </dgm:ptLst>
  <dgm:cxnLst>
    <dgm:cxn modelId="{47684F5B-2A9D-4045-B3D4-601D4A1DBB49}" type="presOf" srcId="{CF44C395-804F-4500-9375-C4762D796DD9}" destId="{9B4D3390-EBD1-4AC6-ABEA-2BEFF7698491}" srcOrd="0" destOrd="0" presId="urn:microsoft.com/office/officeart/2005/8/layout/hList7"/>
    <dgm:cxn modelId="{F80DDB77-4E82-4C2C-A679-05FE44932F49}" type="presOf" srcId="{19B78EB9-4925-4AC6-AEA6-5EB80500C445}" destId="{139FEF56-C511-41D5-BB03-68AB9554D40D}" srcOrd="1" destOrd="0" presId="urn:microsoft.com/office/officeart/2005/8/layout/hList7"/>
    <dgm:cxn modelId="{D5A79789-90C1-4D68-8571-6B9F781C8D0E}" type="presOf" srcId="{54C5D43C-B7BB-4C00-BC68-C29024DA096F}" destId="{47E61AF3-CFEB-4308-93DB-4DF49CCBE70F}" srcOrd="1" destOrd="0" presId="urn:microsoft.com/office/officeart/2005/8/layout/hList7"/>
    <dgm:cxn modelId="{2D1ECC8B-02F6-45A5-85FA-458F3FB9A27F}" type="presOf" srcId="{9AF6037A-E423-438D-8EA2-1E0710E4883F}" destId="{ACF4EA90-8420-4B82-B369-C7CE4D6A7CFE}" srcOrd="1" destOrd="0" presId="urn:microsoft.com/office/officeart/2005/8/layout/hList7"/>
    <dgm:cxn modelId="{7ABA9EAF-86EC-49FA-B6AF-71616B1F053E}" type="presOf" srcId="{D256B296-E081-4637-80F0-7721B453F4FD}" destId="{7CC68C34-26FF-4DC8-9614-F07B2B5BB3F6}" srcOrd="0" destOrd="0" presId="urn:microsoft.com/office/officeart/2005/8/layout/hList7"/>
    <dgm:cxn modelId="{0B2077B8-6139-4948-B0F6-1B2D3B5C23B2}" type="presOf" srcId="{19B78EB9-4925-4AC6-AEA6-5EB80500C445}" destId="{31A972F7-487A-4F75-8CBD-1C7BABE93193}" srcOrd="0" destOrd="0" presId="urn:microsoft.com/office/officeart/2005/8/layout/hList7"/>
    <dgm:cxn modelId="{D8BD81BC-FD62-4CF1-9D56-61E9BCF523CA}" srcId="{CF44C395-804F-4500-9375-C4762D796DD9}" destId="{54C5D43C-B7BB-4C00-BC68-C29024DA096F}" srcOrd="1" destOrd="0" parTransId="{8B0679C7-D9A5-4240-B694-041D0C40A7B4}" sibTransId="{D256B296-E081-4637-80F0-7721B453F4FD}"/>
    <dgm:cxn modelId="{90144CC7-805E-4CAC-9E56-225A81B22B24}" type="presOf" srcId="{93D7FF59-4611-418F-A1FE-BB71B6633D4E}" destId="{B8AF7B94-DF4C-4065-B2E6-EDB3DCBBFD62}" srcOrd="0" destOrd="0" presId="urn:microsoft.com/office/officeart/2005/8/layout/hList7"/>
    <dgm:cxn modelId="{89A218CA-847D-4810-B17E-CA0D3E4D280C}" type="presOf" srcId="{9AF6037A-E423-438D-8EA2-1E0710E4883F}" destId="{3D1E9565-3E37-4B95-A619-C38BBDCF85BD}" srcOrd="0" destOrd="0" presId="urn:microsoft.com/office/officeart/2005/8/layout/hList7"/>
    <dgm:cxn modelId="{C29040D7-AAA9-4D4E-ACAF-7E351A332648}" type="presOf" srcId="{54C5D43C-B7BB-4C00-BC68-C29024DA096F}" destId="{7C8DA849-0180-4147-8570-C20DB330749A}" srcOrd="0" destOrd="0" presId="urn:microsoft.com/office/officeart/2005/8/layout/hList7"/>
    <dgm:cxn modelId="{EA5D6DE7-FB8F-42D1-A201-81257A95C3F9}" srcId="{CF44C395-804F-4500-9375-C4762D796DD9}" destId="{19B78EB9-4925-4AC6-AEA6-5EB80500C445}" srcOrd="0" destOrd="0" parTransId="{78201985-015B-44A2-BB1C-92484F5812D2}" sibTransId="{93D7FF59-4611-418F-A1FE-BB71B6633D4E}"/>
    <dgm:cxn modelId="{FD0BA9F4-495F-4B1C-9070-08B2A1E32291}" srcId="{CF44C395-804F-4500-9375-C4762D796DD9}" destId="{9AF6037A-E423-438D-8EA2-1E0710E4883F}" srcOrd="2" destOrd="0" parTransId="{6C4B6294-3D45-4C85-B730-A704AF3AA2F0}" sibTransId="{600C114B-B171-4C53-AC1D-3FF2552773E9}"/>
    <dgm:cxn modelId="{1BE4D91D-B01E-4ACF-9EEE-9911D0C85FF3}" type="presParOf" srcId="{9B4D3390-EBD1-4AC6-ABEA-2BEFF7698491}" destId="{F633BE63-CFBC-4FE3-9ED3-C4FDABC36369}" srcOrd="0" destOrd="0" presId="urn:microsoft.com/office/officeart/2005/8/layout/hList7"/>
    <dgm:cxn modelId="{BD9D65D5-7FCC-4ADE-B112-E8F97ED6E9D5}" type="presParOf" srcId="{9B4D3390-EBD1-4AC6-ABEA-2BEFF7698491}" destId="{0B60F845-2EFF-4350-8415-6D630E5CB262}" srcOrd="1" destOrd="0" presId="urn:microsoft.com/office/officeart/2005/8/layout/hList7"/>
    <dgm:cxn modelId="{15361379-94C9-40FF-98DB-725F4D0791CC}" type="presParOf" srcId="{0B60F845-2EFF-4350-8415-6D630E5CB262}" destId="{3FE0A613-DB78-4F8D-81BD-9842CC3094AA}" srcOrd="0" destOrd="0" presId="urn:microsoft.com/office/officeart/2005/8/layout/hList7"/>
    <dgm:cxn modelId="{377F0FEF-52E9-4359-B6C8-4CB03E7D817D}" type="presParOf" srcId="{3FE0A613-DB78-4F8D-81BD-9842CC3094AA}" destId="{31A972F7-487A-4F75-8CBD-1C7BABE93193}" srcOrd="0" destOrd="0" presId="urn:microsoft.com/office/officeart/2005/8/layout/hList7"/>
    <dgm:cxn modelId="{1F4D3E91-2858-433B-8485-FEBD12CE81DD}" type="presParOf" srcId="{3FE0A613-DB78-4F8D-81BD-9842CC3094AA}" destId="{139FEF56-C511-41D5-BB03-68AB9554D40D}" srcOrd="1" destOrd="0" presId="urn:microsoft.com/office/officeart/2005/8/layout/hList7"/>
    <dgm:cxn modelId="{2B1DD91B-D987-47BB-BA51-7A3F05B47DFE}" type="presParOf" srcId="{3FE0A613-DB78-4F8D-81BD-9842CC3094AA}" destId="{535750BC-46B9-437A-925B-441A1FDFEDCA}" srcOrd="2" destOrd="0" presId="urn:microsoft.com/office/officeart/2005/8/layout/hList7"/>
    <dgm:cxn modelId="{3D058570-9612-49B2-8A34-C23EE133D91D}" type="presParOf" srcId="{3FE0A613-DB78-4F8D-81BD-9842CC3094AA}" destId="{9BFFC934-8691-4B1F-8F37-AC42CA9A6869}" srcOrd="3" destOrd="0" presId="urn:microsoft.com/office/officeart/2005/8/layout/hList7"/>
    <dgm:cxn modelId="{1EE42068-82A1-47D0-8CCB-E78AB19E95C5}" type="presParOf" srcId="{0B60F845-2EFF-4350-8415-6D630E5CB262}" destId="{B8AF7B94-DF4C-4065-B2E6-EDB3DCBBFD62}" srcOrd="1" destOrd="0" presId="urn:microsoft.com/office/officeart/2005/8/layout/hList7"/>
    <dgm:cxn modelId="{783C27A4-BC75-43D3-A780-08D81A67F038}" type="presParOf" srcId="{0B60F845-2EFF-4350-8415-6D630E5CB262}" destId="{F0A11DD3-C976-47CD-B4A5-288E343B72AA}" srcOrd="2" destOrd="0" presId="urn:microsoft.com/office/officeart/2005/8/layout/hList7"/>
    <dgm:cxn modelId="{E4427F9F-CD06-4CE8-870D-EB3BCBB769F1}" type="presParOf" srcId="{F0A11DD3-C976-47CD-B4A5-288E343B72AA}" destId="{7C8DA849-0180-4147-8570-C20DB330749A}" srcOrd="0" destOrd="0" presId="urn:microsoft.com/office/officeart/2005/8/layout/hList7"/>
    <dgm:cxn modelId="{07200B05-8729-4A03-A6BB-57C067D37D34}" type="presParOf" srcId="{F0A11DD3-C976-47CD-B4A5-288E343B72AA}" destId="{47E61AF3-CFEB-4308-93DB-4DF49CCBE70F}" srcOrd="1" destOrd="0" presId="urn:microsoft.com/office/officeart/2005/8/layout/hList7"/>
    <dgm:cxn modelId="{1959A6C5-95CA-4A62-8B77-62C2992048AE}" type="presParOf" srcId="{F0A11DD3-C976-47CD-B4A5-288E343B72AA}" destId="{265F06AA-0A68-401C-B29A-C434937AD4D2}" srcOrd="2" destOrd="0" presId="urn:microsoft.com/office/officeart/2005/8/layout/hList7"/>
    <dgm:cxn modelId="{72EDEB63-B873-4B5D-A15A-AE126837255C}" type="presParOf" srcId="{F0A11DD3-C976-47CD-B4A5-288E343B72AA}" destId="{257D5CCC-6F12-4C26-8B23-C51C3F03FBF7}" srcOrd="3" destOrd="0" presId="urn:microsoft.com/office/officeart/2005/8/layout/hList7"/>
    <dgm:cxn modelId="{79693113-5D8C-4568-A622-7548A8A4CDBF}" type="presParOf" srcId="{0B60F845-2EFF-4350-8415-6D630E5CB262}" destId="{7CC68C34-26FF-4DC8-9614-F07B2B5BB3F6}" srcOrd="3" destOrd="0" presId="urn:microsoft.com/office/officeart/2005/8/layout/hList7"/>
    <dgm:cxn modelId="{DE6DCA8A-E01F-438B-B9E5-7782EE5CF003}" type="presParOf" srcId="{0B60F845-2EFF-4350-8415-6D630E5CB262}" destId="{2AF1C28B-1BDB-42B6-9B14-154757A81EF4}" srcOrd="4" destOrd="0" presId="urn:microsoft.com/office/officeart/2005/8/layout/hList7"/>
    <dgm:cxn modelId="{4B890BF3-016D-4C42-932F-0E3F9A8354D5}" type="presParOf" srcId="{2AF1C28B-1BDB-42B6-9B14-154757A81EF4}" destId="{3D1E9565-3E37-4B95-A619-C38BBDCF85BD}" srcOrd="0" destOrd="0" presId="urn:microsoft.com/office/officeart/2005/8/layout/hList7"/>
    <dgm:cxn modelId="{A5F5E7D0-2921-4B9A-9CAC-5E3A3D99FE6F}" type="presParOf" srcId="{2AF1C28B-1BDB-42B6-9B14-154757A81EF4}" destId="{ACF4EA90-8420-4B82-B369-C7CE4D6A7CFE}" srcOrd="1" destOrd="0" presId="urn:microsoft.com/office/officeart/2005/8/layout/hList7"/>
    <dgm:cxn modelId="{AAB14428-EE12-4F6C-B399-8BC12D091608}" type="presParOf" srcId="{2AF1C28B-1BDB-42B6-9B14-154757A81EF4}" destId="{0E4B4BC9-C112-4773-8448-292D6C44144A}" srcOrd="2" destOrd="0" presId="urn:microsoft.com/office/officeart/2005/8/layout/hList7"/>
    <dgm:cxn modelId="{B58DAF2F-D24F-4D54-B0DA-D06450A4324A}" type="presParOf" srcId="{2AF1C28B-1BDB-42B6-9B14-154757A81EF4}" destId="{B90A4B37-CCBA-4239-B2E4-0FC14F06CC8A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A972F7-487A-4F75-8CBD-1C7BABE93193}">
      <dsp:nvSpPr>
        <dsp:cNvPr id="0" name=""/>
        <dsp:cNvSpPr/>
      </dsp:nvSpPr>
      <dsp:spPr>
        <a:xfrm>
          <a:off x="1706" y="0"/>
          <a:ext cx="2655093" cy="3100929"/>
        </a:xfrm>
        <a:prstGeom prst="roundRect">
          <a:avLst>
            <a:gd name="adj" fmla="val 10000"/>
          </a:avLst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 dirty="0"/>
            <a:t>Pesquisa e download de dados</a:t>
          </a:r>
        </a:p>
      </dsp:txBody>
      <dsp:txXfrm>
        <a:off x="1706" y="1240371"/>
        <a:ext cx="2655093" cy="1240371"/>
      </dsp:txXfrm>
    </dsp:sp>
    <dsp:sp modelId="{9BFFC934-8691-4B1F-8F37-AC42CA9A6869}">
      <dsp:nvSpPr>
        <dsp:cNvPr id="0" name=""/>
        <dsp:cNvSpPr/>
      </dsp:nvSpPr>
      <dsp:spPr>
        <a:xfrm>
          <a:off x="812948" y="186055"/>
          <a:ext cx="1032609" cy="1032609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8DA849-0180-4147-8570-C20DB330749A}">
      <dsp:nvSpPr>
        <dsp:cNvPr id="0" name=""/>
        <dsp:cNvSpPr/>
      </dsp:nvSpPr>
      <dsp:spPr>
        <a:xfrm>
          <a:off x="2736453" y="0"/>
          <a:ext cx="2655093" cy="3100929"/>
        </a:xfrm>
        <a:prstGeom prst="roundRect">
          <a:avLst>
            <a:gd name="adj" fmla="val 10000"/>
          </a:avLst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noProof="0" dirty="0"/>
            <a:t>Feature Engineering</a:t>
          </a:r>
        </a:p>
      </dsp:txBody>
      <dsp:txXfrm>
        <a:off x="2736453" y="1240371"/>
        <a:ext cx="2655093" cy="1240371"/>
      </dsp:txXfrm>
    </dsp:sp>
    <dsp:sp modelId="{257D5CCC-6F12-4C26-8B23-C51C3F03FBF7}">
      <dsp:nvSpPr>
        <dsp:cNvPr id="0" name=""/>
        <dsp:cNvSpPr/>
      </dsp:nvSpPr>
      <dsp:spPr>
        <a:xfrm>
          <a:off x="3547695" y="186055"/>
          <a:ext cx="1032609" cy="1032609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1E9565-3E37-4B95-A619-C38BBDCF85BD}">
      <dsp:nvSpPr>
        <dsp:cNvPr id="0" name=""/>
        <dsp:cNvSpPr/>
      </dsp:nvSpPr>
      <dsp:spPr>
        <a:xfrm>
          <a:off x="5471199" y="0"/>
          <a:ext cx="2655093" cy="3100929"/>
        </a:xfrm>
        <a:prstGeom prst="roundRect">
          <a:avLst>
            <a:gd name="adj" fmla="val 10000"/>
          </a:avLst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 dirty="0"/>
            <a:t>Normalização</a:t>
          </a:r>
        </a:p>
      </dsp:txBody>
      <dsp:txXfrm>
        <a:off x="5471199" y="1240371"/>
        <a:ext cx="2655093" cy="1240371"/>
      </dsp:txXfrm>
    </dsp:sp>
    <dsp:sp modelId="{B90A4B37-CCBA-4239-B2E4-0FC14F06CC8A}">
      <dsp:nvSpPr>
        <dsp:cNvPr id="0" name=""/>
        <dsp:cNvSpPr/>
      </dsp:nvSpPr>
      <dsp:spPr>
        <a:xfrm>
          <a:off x="6282441" y="186055"/>
          <a:ext cx="1032609" cy="1032609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3000" r="-5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33BE63-CFBC-4FE3-9ED3-C4FDABC36369}">
      <dsp:nvSpPr>
        <dsp:cNvPr id="0" name=""/>
        <dsp:cNvSpPr/>
      </dsp:nvSpPr>
      <dsp:spPr>
        <a:xfrm>
          <a:off x="325119" y="2480743"/>
          <a:ext cx="7477760" cy="465139"/>
        </a:xfrm>
        <a:prstGeom prst="rightArrow">
          <a:avLst/>
        </a:prstGeom>
        <a:solidFill>
          <a:schemeClr val="bg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sv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jpeg>
</file>

<file path=ppt/media/image2.jpeg>
</file>

<file path=ppt/media/image20.jpeg>
</file>

<file path=ppt/media/image21.pn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jp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jpeg>
</file>

<file path=ppt/media/image46.png>
</file>

<file path=ppt/media/image47.png>
</file>

<file path=ppt/media/image48.jpeg>
</file>

<file path=ppt/media/image49.JPG>
</file>

<file path=ppt/media/image5.png>
</file>

<file path=ppt/media/image50.JPG>
</file>

<file path=ppt/media/image51.png>
</file>

<file path=ppt/media/image52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48612-034A-43F3-9AE1-4772C44CF54B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D8C85-2DF0-4F53-A300-F75587B6FF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4126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D8C85-2DF0-4F53-A300-F75587B6FF4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2845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LSTM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EEB7A8-9B12-014B-B588-E397448E604C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66572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LSTM RESULTS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EEB7A8-9B12-014B-B588-E397448E604C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9724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D8C85-2DF0-4F53-A300-F75587B6FF47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2077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Governo Fernando Collor 1990 a 1992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Forte politica de abertura econômica e de privatizações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Plano Collor I: lançado no dia 15 de março de 1990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Forte sequestro de liquidez.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Novos tributos (IPI) e (IOF).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Congelamento que não foi respeitado.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Plano Collor II : lançado em fevereiro de 1991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Racionalização dos gastos públicos.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Corte das despesas de aceleração e modernização do parque industrial.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Fim da indexação da economia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Impeachment do Collor em outubro de 1992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D8C85-2DF0-4F53-A300-F75587B6FF4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241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Plano Real : programa desenvolvido em 3 fases</a:t>
            </a:r>
          </a:p>
          <a:p>
            <a:r>
              <a:rPr lang="pt-BR" dirty="0"/>
              <a:t>· Equilíbrio das contas do governo.</a:t>
            </a:r>
          </a:p>
          <a:p>
            <a:r>
              <a:rPr lang="pt-BR" dirty="0"/>
              <a:t>· Criação de um padrão estável. URV</a:t>
            </a:r>
          </a:p>
          <a:p>
            <a:r>
              <a:rPr lang="pt-BR" dirty="0"/>
              <a:t>· Unidade de conta – ancora nominal com a nova moeda o Real.</a:t>
            </a:r>
          </a:p>
          <a:p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1994: “A crise do peso mexicano”. Incapaz de manter a taxa de câmbio fixo em relação ao dólar, o Governo do México anunciou a desvalorização da moeda nacional. Os créditos cessaram, a produção diminuiu e o desemprego aumentou mais de 60%.</a:t>
            </a:r>
            <a:endParaRPr lang="pt-BR" dirty="0">
              <a:solidFill>
                <a:srgbClr val="FF0000"/>
              </a:solidFill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D8C85-2DF0-4F53-A300-F75587B6FF4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233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Segundo Governo FHC: 1999 a 2002</a:t>
            </a:r>
          </a:p>
          <a:p>
            <a:r>
              <a:rPr lang="pt-BR" dirty="0"/>
              <a:t>· Acordo com o FMI com metas de superávit primário.</a:t>
            </a:r>
          </a:p>
          <a:p>
            <a:r>
              <a:rPr lang="pt-BR" dirty="0"/>
              <a:t>· A crise de energia em 2001 por falta de investimentos em ampliações e baixa intensidade pluviométrica.</a:t>
            </a:r>
          </a:p>
          <a:p>
            <a:r>
              <a:rPr lang="pt-BR" dirty="0"/>
              <a:t>Principais medidas dos Governos FHC:</a:t>
            </a:r>
          </a:p>
          <a:p>
            <a:r>
              <a:rPr lang="pt-BR" dirty="0"/>
              <a:t>· Privatização.</a:t>
            </a:r>
          </a:p>
          <a:p>
            <a:r>
              <a:rPr lang="pt-BR" dirty="0"/>
              <a:t>· Fim dos monopólios estatais (Telecom e energia).</a:t>
            </a:r>
          </a:p>
          <a:p>
            <a:r>
              <a:rPr lang="pt-BR" dirty="0"/>
              <a:t>· Mudança no tratamento do capital estrangeiro.</a:t>
            </a:r>
          </a:p>
          <a:p>
            <a:r>
              <a:rPr lang="pt-BR" dirty="0"/>
              <a:t>· Saneamento do sistema financeiro (fechamento de bancos estatais)</a:t>
            </a:r>
          </a:p>
          <a:p>
            <a:r>
              <a:rPr lang="pt-BR" dirty="0"/>
              <a:t>· Reforma parcial da Previdência.</a:t>
            </a:r>
          </a:p>
          <a:p>
            <a:r>
              <a:rPr lang="pt-BR" dirty="0"/>
              <a:t>· Renegociação das dívidas estaduais.</a:t>
            </a:r>
          </a:p>
          <a:p>
            <a:r>
              <a:rPr lang="pt-BR" dirty="0"/>
              <a:t>· Lei de Responsabilidade Fiscal.</a:t>
            </a:r>
          </a:p>
          <a:p>
            <a:r>
              <a:rPr lang="pt-BR" dirty="0"/>
              <a:t>Ajuste Fiscal a partir de 199.</a:t>
            </a:r>
          </a:p>
          <a:p>
            <a:r>
              <a:rPr lang="pt-BR" dirty="0"/>
              <a:t>· Criação de agências reguladoras.</a:t>
            </a:r>
          </a:p>
          <a:p>
            <a:r>
              <a:rPr lang="pt-BR" dirty="0"/>
              <a:t>· Sistema de metas de inflação como modelo da política monetária.</a:t>
            </a:r>
          </a:p>
          <a:p>
            <a:r>
              <a:rPr lang="pt-BR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1997: “A crise dos Gigantes Asiáticos”. Desvalorização de inúmeras moedas asiáticas o que trouxe uma crise no continente e obrigou o FMI a um grande pacote de resgate.</a:t>
            </a:r>
          </a:p>
          <a:p>
            <a:r>
              <a:rPr lang="pt-BR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1998: “A crise do rublo”. O sistema bancário da Rússia entrou em colapso, com uma suspensão parcial de pagamentos internacionais, a desvalorização da moeda e o congelamento de depósitos em divisa estrangeira.</a:t>
            </a:r>
          </a:p>
          <a:p>
            <a:r>
              <a:rPr lang="pt-BR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2000: “A crise das </a:t>
            </a:r>
            <a:r>
              <a:rPr lang="pt-BR" b="0" i="0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pontocom</a:t>
            </a:r>
            <a:r>
              <a:rPr lang="pt-BR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”. Os excessos da nova economia deixaram um rastro de quebras, fechamentos, compras e fusões no mundo da internet e das telecomunicações, e também um grande buraco nas contas das empresas de capital de risco.</a:t>
            </a:r>
          </a:p>
          <a:p>
            <a:r>
              <a:rPr lang="pt-BR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2001: “As Torres Gêmeas”. Os atentados de 11 de setembro de 2001 contra as Torres Gêmeas em Nova York.</a:t>
            </a:r>
          </a:p>
          <a:p>
            <a:r>
              <a:rPr lang="pt-BR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2001-2002: “A crise argentina”. O Governo não possuía fundos para manter a paridade fixa do peso ante o dólar e, perante a saída de capitais, impôs restrições à retirada de depósitos bancários. Em dezembro de 2001, Buenos Aires suspendeu o pagamento da dívida, de quase US$ 100 bilhões.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D8C85-2DF0-4F53-A300-F75587B6FF4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4552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Dois mandatos do Governo Lula – 2003 – 2006 e 2007 – 2010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Anuncio de metas inflacionárias para 2003 e 2004, de 8,5% e 5,5%, reforçando a política anti-inflacionária.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Elevação da taxa de juros básica (Selic).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Aperto na meta do superávit primário que passou de 3,75% para 4,25% do PIB em 2003.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Cortes de gasto público.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Lei de Diretrizes Orçamentárias para manter a meta fiscal de 4,25% do PIB de superávit primário para 2004 – 2006.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Estas medidas mudaram o clima de desconfiança do mercado e permitiu o envio de algumas mudanças estruturais com: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Proposta de reforma tributária.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Reforma da Previdência Social.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Apesar da melhora significativa do preço das comodities, a combinação de apreciação cambial, maior crescimento do PIB e forte predomínio da absorção doméstica gerou uma tendência gradual à deterioração da posição externa do país já em 2010.</a:t>
            </a:r>
          </a:p>
          <a:p>
            <a:r>
              <a:rPr lang="pt-BR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2008-2009: “A Grande Recessão”. Os EUA sofreram a maior crise financeira desde os anos 1930, consequência de um relaxamento na avaliação do risco. O mau momento contagiou o resto do mundo. O detonante foi a explosão de uma enorme bolha imobiliária, que revelou que os bancos tinham estendido hipotecas lixo (</a:t>
            </a:r>
            <a:r>
              <a:rPr lang="pt-BR" b="0" i="0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subprime</a:t>
            </a:r>
            <a:r>
              <a:rPr lang="pt-BR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) a pessoas sem condições de pagá-las, com a expectativa de que o preço dos imóveis seguisse subindo.</a:t>
            </a:r>
          </a:p>
          <a:p>
            <a:r>
              <a:rPr lang="pt-BR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2009-2010: “A crise da dívida na Europa”. O novo Governo da Grécia reconhece que o déficit do país é muito superior ao revelado anteriormente, o que altera o interesse nos mercados por seus bônus. União Europeia (UE) e FMI negociam durante meses um programa de ajuda, enquanto os investidores continuam castigando a Grécia. O contágio da ansiedade afeta em particular Portugal, Espanha, Irlanda e Itália, e afunda o valor do euro.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D8C85-2DF0-4F53-A300-F75587B6FF4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530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D8C85-2DF0-4F53-A300-F75587B6FF4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781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Dois mandatos do Governo Dilma com sua interrupção por um impeachment.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O governo Lula com a explosão dos preços das comodities, aumentou muito os gastos públicos para superar a crise mundial de 2007/08 e eleger sua sucessora.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A melhora artificial da economia trouxe nos primeiros anos do governo Dilma, taxas de crescimento negativo do PIB brasileiro.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O governo foi muito intervencionista na economia com influência nas taxas Selic, nos subsídios das industrias e nas tarifas elétricas.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Continuísmo da politica iniciada no governo anterior com balcanização do aparelho estatal, assistencialismo, clientelismo, corrupção, sobre-endividamento, etc...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· modelo desenvolvimentista, sobretudo na área fiscal: as mesmas estratégias de expansão do gasto público e de desonerações tributárias.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D8C85-2DF0-4F53-A300-F75587B6FF4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35437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MODELO REGRESSOR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EEB7A8-9B12-014B-B588-E397448E604C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65207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REGRESSOR RESULTS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EEB7A8-9B12-014B-B588-E397448E604C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9801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C837BC-A2C4-4CC4-AC93-41F0DE09C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222068F-291E-47B9-898A-79D9A69A98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008F96-8728-4B0D-B4C5-83B6A8173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A1039F2-0D55-4650-A415-B078BB783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37AFE3-F7B9-476C-9A13-674243CA4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2163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7AB1F7-5823-4035-8E87-E583EFB84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0C63423-9261-4B40-A36B-34754F054A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A8F43D-2EAF-4285-8144-A0F03E81C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6D1FFA-E75F-410B-9BFE-ACC049A3C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CA4D25-B85B-409F-A666-ED8D863C5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2019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8F66B85-EAF5-47AF-A50F-47636D726B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C37B6BA-AF33-4DE0-AFE0-2C0E46C4CD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95542C0-0693-4805-BF00-09653CD2D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6C5C5C-1515-4051-8E7C-68F1933EE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9FD116C-1C3C-4690-AD2D-4C7C6569F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2806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57E885-8579-46D0-9CE3-C4CBBA197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B28FBD-80B2-4B40-8116-314220DD4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3FFFC4-D201-4454-8101-AF0B54519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B01A4F5-70A6-460D-BDA4-650E81540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2D60A87-B47B-494F-86EF-DE78B1C1A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1190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867825-9434-4ECF-9C6A-D456A3F31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0D2E4DA-6867-4751-80BA-0C0E152A3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9DF74BD-890F-4CA0-8602-31AE66D6F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7F5668F-B3AE-4630-A028-D06A6296E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F0B19B-F972-4404-8684-9E01A2E3E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7040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7E819B-A7F8-4197-98A3-50F585B2D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0ADC7B-9136-4217-BC67-C2ECCA7B57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4EBD517-FB98-4262-9E6A-1E371C9583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E3BCD5A-6EFE-4567-869E-F0B47CE8C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8C5DC9F-BCFA-4EEA-85CB-F575B6B8E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B3AC8DE-309A-48BE-AB93-BE182FD4A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4296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EA8D1-4A68-4BAB-B289-4ECD79C8A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758C426-9575-4E0F-87D6-BB671ABA4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DF567F-0BF3-40A4-930A-A6D119802C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D001851-02C1-4CF6-A3A1-229015CB19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28104EA-C878-4A44-B117-BFB21E9D5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A1C3EA2-5DBF-4462-A46B-6C36DD4D7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4A3201B-0E27-4363-ACEF-4F526E053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11B8C75-2E6B-4FB6-84D1-F337CA9AC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0413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1CA852-DBDE-412A-8834-D2AE61F0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C9B4505-6E26-4174-9023-C460285BB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D2952F0-E672-4C87-B80C-ABC890AF6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37A6927-E4D4-473F-9E12-8F14CAA16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1600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B810019-5DCB-495C-8007-875F70E98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A766AAA-0C7A-4597-BD85-5AE7BC954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8428262-372D-4C84-8F0A-3FA084E55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1295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969390-5D22-478D-8699-F441AD69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D3395A-78FA-4A14-9A0B-A3843CCA2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D3891E4-BA87-4A8A-A932-1F03E19D1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01051CA-8BF3-40C9-9BFA-B88AD4FBB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A89DB17-B37F-47C7-A791-CCE7B12F5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75725CE-2F6C-4B0A-B664-ED8D74CD4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2955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58CB00-B097-43BF-A0A3-5830FC8E9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3F7BE47-B3A3-49FA-B177-5ACAE406CC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A01A631-C62E-4423-A852-E3E329763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2E39BBB-D754-46D8-85A5-78DECEAD1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7826A15-AE36-43F1-BA4A-53B0BC670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E325979-C110-46D9-B3DF-40D3AFF5F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4908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to 7" hidden="1">
            <a:extLst>
              <a:ext uri="{FF2B5EF4-FFF2-40B4-BE49-F238E27FC236}">
                <a16:creationId xmlns:a16="http://schemas.microsoft.com/office/drawing/2014/main" id="{29CE349A-D68C-48DB-BCC5-E559547E91A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7999259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8" name="Slide do think-cell" r:id="rId16" imgW="270" imgH="270" progId="TCLayout.ActiveDocument.1">
                  <p:embed/>
                </p:oleObj>
              </mc:Choice>
              <mc:Fallback>
                <p:oleObj name="Slide do think-cell" r:id="rId1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tângulo 6" hidden="1">
            <a:extLst>
              <a:ext uri="{FF2B5EF4-FFF2-40B4-BE49-F238E27FC236}">
                <a16:creationId xmlns:a16="http://schemas.microsoft.com/office/drawing/2014/main" id="{A3D894ED-E40F-4FCC-95CF-B4912A1475ED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pt-BR" sz="4400" b="0" i="0" baseline="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D8D82DC-450B-4E04-A160-29A4C4033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2D08E42-C14B-4584-A766-4B6256132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AD0534C-F05C-43E0-8B64-C977C72842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8C100-C55F-4DBC-ADE8-CD3286EDB053}" type="datetimeFigureOut">
              <a:rPr lang="pt-BR" smtClean="0"/>
              <a:t>24/04/2020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AEC6B1-2F03-488A-8359-35D84F7C03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B96BBA5-97BE-4E3E-950F-37187BC0E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63885-E0E3-40AF-A0CB-85AC3A29DA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363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0.jpe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7.svg"/><Relationship Id="rId4" Type="http://schemas.openxmlformats.org/officeDocument/2006/relationships/image" Target="../media/image12.png"/><Relationship Id="rId9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3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4.png"/><Relationship Id="rId2" Type="http://schemas.openxmlformats.org/officeDocument/2006/relationships/tags" Target="../tags/tag6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5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9.jpg"/><Relationship Id="rId12" Type="http://schemas.openxmlformats.org/officeDocument/2006/relationships/image" Target="../media/image44.jpeg"/><Relationship Id="rId2" Type="http://schemas.openxmlformats.org/officeDocument/2006/relationships/tags" Target="../tags/tag7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5" Type="http://schemas.openxmlformats.org/officeDocument/2006/relationships/image" Target="../media/image1.emf"/><Relationship Id="rId10" Type="http://schemas.openxmlformats.org/officeDocument/2006/relationships/image" Target="../media/image42.png"/><Relationship Id="rId4" Type="http://schemas.openxmlformats.org/officeDocument/2006/relationships/oleObject" Target="../embeddings/oleObject5.bin"/><Relationship Id="rId9" Type="http://schemas.openxmlformats.org/officeDocument/2006/relationships/image" Target="../media/image41.png"/><Relationship Id="rId14" Type="http://schemas.openxmlformats.org/officeDocument/2006/relationships/image" Target="../media/image4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8.jpeg"/><Relationship Id="rId2" Type="http://schemas.openxmlformats.org/officeDocument/2006/relationships/tags" Target="../tags/tag8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notesSlide" Target="../notesSlides/notesSlide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0.JPG"/><Relationship Id="rId2" Type="http://schemas.openxmlformats.org/officeDocument/2006/relationships/tags" Target="../tags/tag9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49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jpeg"/><Relationship Id="rId2" Type="http://schemas.openxmlformats.org/officeDocument/2006/relationships/tags" Target="../tags/tag10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notesSlide" Target="../notesSlides/notesSlide1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app.powerbi.com/view?r=eyJrIjoiZjFiZTYzOGMtYzc5MC00MjEyLWJjNzYtYmNiNjQwNzlkNTViIiwidCI6ImIzZThiNjA0LWQwNmMtNDMwZS04NjQyLTEyMDE4MWUwMjgwNSJ9&amp;refresh=05" TargetMode="External"/><Relationship Id="rId2" Type="http://schemas.openxmlformats.org/officeDocument/2006/relationships/tags" Target="../tags/tag11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51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jpeg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1.jpe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6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7.svg"/><Relationship Id="rId10" Type="http://schemas.openxmlformats.org/officeDocument/2006/relationships/image" Target="../media/image10.svg"/><Relationship Id="rId4" Type="http://schemas.openxmlformats.org/officeDocument/2006/relationships/image" Target="../media/image12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8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7.svg"/><Relationship Id="rId10" Type="http://schemas.openxmlformats.org/officeDocument/2006/relationships/image" Target="../media/image10.svg"/><Relationship Id="rId4" Type="http://schemas.openxmlformats.org/officeDocument/2006/relationships/image" Target="../media/image12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9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7.svg"/><Relationship Id="rId10" Type="http://schemas.openxmlformats.org/officeDocument/2006/relationships/image" Target="../media/image10.svg"/><Relationship Id="rId4" Type="http://schemas.openxmlformats.org/officeDocument/2006/relationships/image" Target="../media/image12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12">
            <a:extLst>
              <a:ext uri="{FF2B5EF4-FFF2-40B4-BE49-F238E27FC236}">
                <a16:creationId xmlns:a16="http://schemas.microsoft.com/office/drawing/2014/main" id="{7DDF57B4-929C-4332-B647-C7B5992912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7" b="20465"/>
          <a:stretch/>
        </p:blipFill>
        <p:spPr bwMode="auto">
          <a:xfrm>
            <a:off x="20718" y="-19454"/>
            <a:ext cx="12171282" cy="687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CaixaDeTexto 50">
            <a:extLst>
              <a:ext uri="{FF2B5EF4-FFF2-40B4-BE49-F238E27FC236}">
                <a16:creationId xmlns:a16="http://schemas.microsoft.com/office/drawing/2014/main" id="{AF3646C2-51FF-4A3C-96EA-BC7FB1CAE1A8}"/>
              </a:ext>
            </a:extLst>
          </p:cNvPr>
          <p:cNvSpPr txBox="1"/>
          <p:nvPr/>
        </p:nvSpPr>
        <p:spPr>
          <a:xfrm>
            <a:off x="1005840" y="1813835"/>
            <a:ext cx="10321290" cy="2145268"/>
          </a:xfrm>
          <a:prstGeom prst="roundRect">
            <a:avLst/>
          </a:prstGeom>
          <a:solidFill>
            <a:srgbClr val="F2F2F2">
              <a:alpha val="69804"/>
            </a:srgbClr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7030A0"/>
                </a:solidFill>
              </a:rPr>
              <a:t>INTELIGENCIA ARTIFICIAL PARA DETERMINAR A PRODUCAO EM FUNCAO DA SITUACAO ECONOMICA DO PAIS BASEADO EM DADOS</a:t>
            </a:r>
            <a:endParaRPr lang="pt-BR" sz="4000" b="1" dirty="0">
              <a:solidFill>
                <a:srgbClr val="7030A0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7EC5BA4-B8CA-A945-8595-615FE030A066}"/>
              </a:ext>
            </a:extLst>
          </p:cNvPr>
          <p:cNvSpPr txBox="1"/>
          <p:nvPr/>
        </p:nvSpPr>
        <p:spPr>
          <a:xfrm>
            <a:off x="1735040" y="5932445"/>
            <a:ext cx="8523801" cy="578882"/>
          </a:xfrm>
          <a:prstGeom prst="roundRect">
            <a:avLst/>
          </a:prstGeom>
          <a:solidFill>
            <a:srgbClr val="F2F2F2">
              <a:alpha val="69804"/>
            </a:srgbClr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7030A0"/>
                </a:solidFill>
              </a:rPr>
              <a:t>PROJETO – MARÇO 2020</a:t>
            </a:r>
            <a:endParaRPr lang="pt-BR" sz="28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27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Resultado de imagem para governo dilma gastos publicos">
            <a:extLst>
              <a:ext uri="{FF2B5EF4-FFF2-40B4-BE49-F238E27FC236}">
                <a16:creationId xmlns:a16="http://schemas.microsoft.com/office/drawing/2014/main" id="{A5A5502D-5E80-4A92-ACDA-FD286B2DB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911" y="-34490"/>
            <a:ext cx="12367559" cy="824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Retângulo 52">
            <a:extLst>
              <a:ext uri="{FF2B5EF4-FFF2-40B4-BE49-F238E27FC236}">
                <a16:creationId xmlns:a16="http://schemas.microsoft.com/office/drawing/2014/main" id="{2256B6E0-18EF-4C0E-8C0D-00202617988C}"/>
              </a:ext>
            </a:extLst>
          </p:cNvPr>
          <p:cNvSpPr/>
          <p:nvPr/>
        </p:nvSpPr>
        <p:spPr>
          <a:xfrm>
            <a:off x="11193" y="2581"/>
            <a:ext cx="12329054" cy="6877453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AD533512-5BEA-469A-86C6-64EC4AB0B81B}"/>
              </a:ext>
            </a:extLst>
          </p:cNvPr>
          <p:cNvGrpSpPr/>
          <p:nvPr/>
        </p:nvGrpSpPr>
        <p:grpSpPr>
          <a:xfrm>
            <a:off x="-154764" y="2818319"/>
            <a:ext cx="12495594" cy="1800000"/>
            <a:chOff x="-154764" y="2818319"/>
            <a:chExt cx="12495594" cy="1800000"/>
          </a:xfrm>
          <a:solidFill>
            <a:srgbClr val="0099CC"/>
          </a:solidFill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8286CB35-4501-4D62-90C0-9B1664470971}"/>
                </a:ext>
              </a:extLst>
            </p:cNvPr>
            <p:cNvGrpSpPr/>
            <p:nvPr/>
          </p:nvGrpSpPr>
          <p:grpSpPr>
            <a:xfrm>
              <a:off x="-154764" y="2818319"/>
              <a:ext cx="3242117" cy="1800000"/>
              <a:chOff x="953311" y="2081719"/>
              <a:chExt cx="4123784" cy="2160000"/>
            </a:xfrm>
            <a:grpFill/>
          </p:grpSpPr>
          <p:sp>
            <p:nvSpPr>
              <p:cNvPr id="11" name="Forma Livre: Forma 10">
                <a:extLst>
                  <a:ext uri="{FF2B5EF4-FFF2-40B4-BE49-F238E27FC236}">
                    <a16:creationId xmlns:a16="http://schemas.microsoft.com/office/drawing/2014/main" id="{739AA1BC-F719-4734-9BFD-FB28A2843ECA}"/>
                  </a:ext>
                </a:extLst>
              </p:cNvPr>
              <p:cNvSpPr/>
              <p:nvPr/>
            </p:nvSpPr>
            <p:spPr>
              <a:xfrm>
                <a:off x="2917095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" name="Forma Livre: Forma 9">
                <a:extLst>
                  <a:ext uri="{FF2B5EF4-FFF2-40B4-BE49-F238E27FC236}">
                    <a16:creationId xmlns:a16="http://schemas.microsoft.com/office/drawing/2014/main" id="{D162E838-075C-43AA-ABAC-31EFF725CE0E}"/>
                  </a:ext>
                </a:extLst>
              </p:cNvPr>
              <p:cNvSpPr/>
              <p:nvPr/>
            </p:nvSpPr>
            <p:spPr>
              <a:xfrm>
                <a:off x="9533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1DB83D41-3852-4C8E-B7A0-402856B10206}"/>
                </a:ext>
              </a:extLst>
            </p:cNvPr>
            <p:cNvGrpSpPr/>
            <p:nvPr/>
          </p:nvGrpSpPr>
          <p:grpSpPr>
            <a:xfrm>
              <a:off x="2929755" y="2818319"/>
              <a:ext cx="3240000" cy="1800000"/>
              <a:chOff x="4877611" y="2081719"/>
              <a:chExt cx="4121091" cy="2160000"/>
            </a:xfrm>
            <a:grpFill/>
          </p:grpSpPr>
          <p:sp>
            <p:nvSpPr>
              <p:cNvPr id="13" name="Forma Livre: Forma 12">
                <a:extLst>
                  <a:ext uri="{FF2B5EF4-FFF2-40B4-BE49-F238E27FC236}">
                    <a16:creationId xmlns:a16="http://schemas.microsoft.com/office/drawing/2014/main" id="{B9F11E30-86C9-4AFD-A97B-23FEC8C8ECDE}"/>
                  </a:ext>
                </a:extLst>
              </p:cNvPr>
              <p:cNvSpPr/>
              <p:nvPr/>
            </p:nvSpPr>
            <p:spPr>
              <a:xfrm>
                <a:off x="6838702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4661487D-ACAD-436E-A674-B95B6663404E}"/>
                  </a:ext>
                </a:extLst>
              </p:cNvPr>
              <p:cNvSpPr/>
              <p:nvPr/>
            </p:nvSpPr>
            <p:spPr>
              <a:xfrm>
                <a:off x="48776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4F37E962-5D4A-4977-9C9B-9FF475030F97}"/>
                </a:ext>
              </a:extLst>
            </p:cNvPr>
            <p:cNvGrpSpPr/>
            <p:nvPr/>
          </p:nvGrpSpPr>
          <p:grpSpPr>
            <a:xfrm>
              <a:off x="6014726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15" name="Forma Livre: Forma 14">
                <a:extLst>
                  <a:ext uri="{FF2B5EF4-FFF2-40B4-BE49-F238E27FC236}">
                    <a16:creationId xmlns:a16="http://schemas.microsoft.com/office/drawing/2014/main" id="{64F01799-2C27-4FAB-9755-38B9C0C554EF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Forma Livre: Forma 15">
                <a:extLst>
                  <a:ext uri="{FF2B5EF4-FFF2-40B4-BE49-F238E27FC236}">
                    <a16:creationId xmlns:a16="http://schemas.microsoft.com/office/drawing/2014/main" id="{7B35640F-5B63-4DDC-9535-06D311C00725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F3D89186-8610-4043-9160-F6FBDE2B04F7}"/>
                </a:ext>
              </a:extLst>
            </p:cNvPr>
            <p:cNvGrpSpPr/>
            <p:nvPr/>
          </p:nvGrpSpPr>
          <p:grpSpPr>
            <a:xfrm>
              <a:off x="9100830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21" name="Forma Livre: Forma 20">
                <a:extLst>
                  <a:ext uri="{FF2B5EF4-FFF2-40B4-BE49-F238E27FC236}">
                    <a16:creationId xmlns:a16="http://schemas.microsoft.com/office/drawing/2014/main" id="{1AF9183E-7FC9-4492-BA47-45E41FC38B02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E23781A8-2582-412C-B968-5D6797475710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23" name="Círculo: Vazio 22">
            <a:extLst>
              <a:ext uri="{FF2B5EF4-FFF2-40B4-BE49-F238E27FC236}">
                <a16:creationId xmlns:a16="http://schemas.microsoft.com/office/drawing/2014/main" id="{BD192988-86D5-447F-8F72-F258BAA35D16}"/>
              </a:ext>
            </a:extLst>
          </p:cNvPr>
          <p:cNvSpPr/>
          <p:nvPr/>
        </p:nvSpPr>
        <p:spPr>
          <a:xfrm>
            <a:off x="102657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A87FE74-7FF8-4439-89B7-D31906D197C9}"/>
              </a:ext>
            </a:extLst>
          </p:cNvPr>
          <p:cNvSpPr/>
          <p:nvPr/>
        </p:nvSpPr>
        <p:spPr>
          <a:xfrm>
            <a:off x="282657" y="3216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4" name="Círculo: Vazio 23">
            <a:extLst>
              <a:ext uri="{FF2B5EF4-FFF2-40B4-BE49-F238E27FC236}">
                <a16:creationId xmlns:a16="http://schemas.microsoft.com/office/drawing/2014/main" id="{2186D061-0A7E-4AD9-AAA3-FC061350BAE1}"/>
              </a:ext>
            </a:extLst>
          </p:cNvPr>
          <p:cNvSpPr/>
          <p:nvPr/>
        </p:nvSpPr>
        <p:spPr>
          <a:xfrm>
            <a:off x="1625176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5" name="Círculo: Vazio 24">
            <a:extLst>
              <a:ext uri="{FF2B5EF4-FFF2-40B4-BE49-F238E27FC236}">
                <a16:creationId xmlns:a16="http://schemas.microsoft.com/office/drawing/2014/main" id="{C1EE6E18-E3E2-417E-B800-92764B2D7218}"/>
              </a:ext>
            </a:extLst>
          </p:cNvPr>
          <p:cNvSpPr/>
          <p:nvPr/>
        </p:nvSpPr>
        <p:spPr>
          <a:xfrm>
            <a:off x="3177332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Círculo: Vazio 25">
            <a:extLst>
              <a:ext uri="{FF2B5EF4-FFF2-40B4-BE49-F238E27FC236}">
                <a16:creationId xmlns:a16="http://schemas.microsoft.com/office/drawing/2014/main" id="{C7508DB8-6C14-4EEA-AF52-A1DAE43DE3A1}"/>
              </a:ext>
            </a:extLst>
          </p:cNvPr>
          <p:cNvSpPr/>
          <p:nvPr/>
        </p:nvSpPr>
        <p:spPr>
          <a:xfrm>
            <a:off x="4714669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7" name="Círculo: Vazio 26">
            <a:extLst>
              <a:ext uri="{FF2B5EF4-FFF2-40B4-BE49-F238E27FC236}">
                <a16:creationId xmlns:a16="http://schemas.microsoft.com/office/drawing/2014/main" id="{2FB97AEE-90AA-4CBC-A5DC-DDE5AFDFD909}"/>
              </a:ext>
            </a:extLst>
          </p:cNvPr>
          <p:cNvSpPr/>
          <p:nvPr/>
        </p:nvSpPr>
        <p:spPr>
          <a:xfrm>
            <a:off x="6252015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8" name="Círculo: Vazio 27">
            <a:extLst>
              <a:ext uri="{FF2B5EF4-FFF2-40B4-BE49-F238E27FC236}">
                <a16:creationId xmlns:a16="http://schemas.microsoft.com/office/drawing/2014/main" id="{6D1D4535-D250-40AD-8FAB-6F99FB659F90}"/>
              </a:ext>
            </a:extLst>
          </p:cNvPr>
          <p:cNvSpPr/>
          <p:nvPr/>
        </p:nvSpPr>
        <p:spPr>
          <a:xfrm>
            <a:off x="7818988" y="3179212"/>
            <a:ext cx="1188000" cy="1188000"/>
          </a:xfrm>
          <a:prstGeom prst="donut">
            <a:avLst>
              <a:gd name="adj" fmla="val 10681"/>
            </a:avLst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9" name="Círculo: Vazio 28">
            <a:extLst>
              <a:ext uri="{FF2B5EF4-FFF2-40B4-BE49-F238E27FC236}">
                <a16:creationId xmlns:a16="http://schemas.microsoft.com/office/drawing/2014/main" id="{572F6AC1-AEE9-4974-9A02-C1A267CA22CB}"/>
              </a:ext>
            </a:extLst>
          </p:cNvPr>
          <p:cNvSpPr/>
          <p:nvPr/>
        </p:nvSpPr>
        <p:spPr>
          <a:xfrm>
            <a:off x="9364791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0" name="Círculo: Vazio 29">
            <a:extLst>
              <a:ext uri="{FF2B5EF4-FFF2-40B4-BE49-F238E27FC236}">
                <a16:creationId xmlns:a16="http://schemas.microsoft.com/office/drawing/2014/main" id="{507C053A-7F63-4F5A-895F-DB0CE032F259}"/>
              </a:ext>
            </a:extLst>
          </p:cNvPr>
          <p:cNvSpPr/>
          <p:nvPr/>
        </p:nvSpPr>
        <p:spPr>
          <a:xfrm>
            <a:off x="10914830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E1BF4E07-72A1-47A6-A20C-8D9F2DE73049}"/>
              </a:ext>
            </a:extLst>
          </p:cNvPr>
          <p:cNvSpPr/>
          <p:nvPr/>
        </p:nvSpPr>
        <p:spPr>
          <a:xfrm>
            <a:off x="1811178" y="3341226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6E96B226-6AEA-49B9-AE9E-CF2E355542EB}"/>
              </a:ext>
            </a:extLst>
          </p:cNvPr>
          <p:cNvSpPr/>
          <p:nvPr/>
        </p:nvSpPr>
        <p:spPr>
          <a:xfrm>
            <a:off x="3356642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205B2CC4-48A5-404F-B70E-C4E1EF56F56F}"/>
              </a:ext>
            </a:extLst>
          </p:cNvPr>
          <p:cNvSpPr/>
          <p:nvPr/>
        </p:nvSpPr>
        <p:spPr>
          <a:xfrm>
            <a:off x="4893634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6260D1D7-F59D-4F9D-8C32-7FFEEE06A5CD}"/>
              </a:ext>
            </a:extLst>
          </p:cNvPr>
          <p:cNvSpPr/>
          <p:nvPr/>
        </p:nvSpPr>
        <p:spPr>
          <a:xfrm>
            <a:off x="6430635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3F5CDCAE-F45B-4FCA-8714-73A68528E67D}"/>
              </a:ext>
            </a:extLst>
          </p:cNvPr>
          <p:cNvSpPr/>
          <p:nvPr/>
        </p:nvSpPr>
        <p:spPr>
          <a:xfrm>
            <a:off x="7997263" y="3358162"/>
            <a:ext cx="828000" cy="82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0DD4A82C-7AF0-49B4-9644-E95D7FB6F923}"/>
              </a:ext>
            </a:extLst>
          </p:cNvPr>
          <p:cNvSpPr/>
          <p:nvPr/>
        </p:nvSpPr>
        <p:spPr>
          <a:xfrm>
            <a:off x="9542721" y="3234337"/>
            <a:ext cx="828000" cy="82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FB48C4EF-160A-4B9D-80E5-FEFF046FBA4F}"/>
              </a:ext>
            </a:extLst>
          </p:cNvPr>
          <p:cNvSpPr/>
          <p:nvPr/>
        </p:nvSpPr>
        <p:spPr>
          <a:xfrm>
            <a:off x="11092417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F9C9028A-04FB-4CE1-BD20-E32F9D2DF9CD}"/>
              </a:ext>
            </a:extLst>
          </p:cNvPr>
          <p:cNvSpPr/>
          <p:nvPr/>
        </p:nvSpPr>
        <p:spPr>
          <a:xfrm>
            <a:off x="235978" y="3416392"/>
            <a:ext cx="915635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1990</a:t>
            </a:r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B45DE0B2-9E9B-45F8-A27B-2B0769B2EFC7}"/>
              </a:ext>
            </a:extLst>
          </p:cNvPr>
          <p:cNvSpPr/>
          <p:nvPr/>
        </p:nvSpPr>
        <p:spPr>
          <a:xfrm>
            <a:off x="1782274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1994</a:t>
            </a:r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99ADCECD-8236-4268-8C87-1CB0808FF415}"/>
              </a:ext>
            </a:extLst>
          </p:cNvPr>
          <p:cNvSpPr/>
          <p:nvPr/>
        </p:nvSpPr>
        <p:spPr>
          <a:xfrm>
            <a:off x="3328571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1998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C9279D4D-6A5F-4C52-895B-F828077C484B}"/>
              </a:ext>
            </a:extLst>
          </p:cNvPr>
          <p:cNvSpPr/>
          <p:nvPr/>
        </p:nvSpPr>
        <p:spPr>
          <a:xfrm>
            <a:off x="4874868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2002</a:t>
            </a:r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0EDFEC33-CE58-43FD-A22D-6A0F523AC584}"/>
              </a:ext>
            </a:extLst>
          </p:cNvPr>
          <p:cNvSpPr/>
          <p:nvPr/>
        </p:nvSpPr>
        <p:spPr>
          <a:xfrm>
            <a:off x="6421165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2006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0E462298-A8CA-4850-A61A-C7F4C4699178}"/>
              </a:ext>
            </a:extLst>
          </p:cNvPr>
          <p:cNvSpPr/>
          <p:nvPr/>
        </p:nvSpPr>
        <p:spPr>
          <a:xfrm>
            <a:off x="7967462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2010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A22AE0CF-877C-40A8-9CA7-23C8D3377D70}"/>
              </a:ext>
            </a:extLst>
          </p:cNvPr>
          <p:cNvSpPr/>
          <p:nvPr/>
        </p:nvSpPr>
        <p:spPr>
          <a:xfrm>
            <a:off x="9513759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2014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94D551B8-C1A3-40E6-A659-53807FEB7022}"/>
              </a:ext>
            </a:extLst>
          </p:cNvPr>
          <p:cNvSpPr/>
          <p:nvPr/>
        </p:nvSpPr>
        <p:spPr>
          <a:xfrm>
            <a:off x="11060055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2018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AA79124-D3E9-422C-B128-03F536587624}"/>
              </a:ext>
            </a:extLst>
          </p:cNvPr>
          <p:cNvSpPr txBox="1"/>
          <p:nvPr/>
        </p:nvSpPr>
        <p:spPr>
          <a:xfrm>
            <a:off x="9028260" y="203706"/>
            <a:ext cx="3024000" cy="504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Dilma 2 </a:t>
            </a:r>
            <a:r>
              <a:rPr lang="en-US" sz="2800" b="1" dirty="0" err="1">
                <a:solidFill>
                  <a:schemeClr val="accent5">
                    <a:lumMod val="50000"/>
                  </a:schemeClr>
                </a:solidFill>
              </a:rPr>
              <a:t>mandatos</a:t>
            </a:r>
            <a:endParaRPr lang="pt-BR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8D368C78-A91A-4A9E-9B4E-056A96F67D4A}"/>
              </a:ext>
            </a:extLst>
          </p:cNvPr>
          <p:cNvSpPr txBox="1"/>
          <p:nvPr/>
        </p:nvSpPr>
        <p:spPr>
          <a:xfrm>
            <a:off x="2954386" y="1126114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Herança dos altos gastos do governo anterior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E4FAB20C-471F-40EA-B9C0-4D6F96CA0006}"/>
              </a:ext>
            </a:extLst>
          </p:cNvPr>
          <p:cNvSpPr txBox="1"/>
          <p:nvPr/>
        </p:nvSpPr>
        <p:spPr>
          <a:xfrm>
            <a:off x="2954386" y="1737961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Crescimento negativo do PIB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8AAB5595-EF13-4E9D-B44A-4DFA302C2CA6}"/>
              </a:ext>
            </a:extLst>
          </p:cNvPr>
          <p:cNvSpPr txBox="1"/>
          <p:nvPr/>
        </p:nvSpPr>
        <p:spPr>
          <a:xfrm>
            <a:off x="2954386" y="5458258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7030A0"/>
                </a:solidFill>
              </a:rPr>
              <a:t>Adiministração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 err="1">
                <a:solidFill>
                  <a:srgbClr val="7030A0"/>
                </a:solidFill>
              </a:rPr>
              <a:t>intervencionista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 err="1">
                <a:solidFill>
                  <a:srgbClr val="7030A0"/>
                </a:solidFill>
              </a:rPr>
              <a:t>na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 err="1">
                <a:solidFill>
                  <a:srgbClr val="7030A0"/>
                </a:solidFill>
              </a:rPr>
              <a:t>economia</a:t>
            </a:r>
            <a:endParaRPr lang="pt-BR" sz="2400" dirty="0">
              <a:solidFill>
                <a:srgbClr val="7030A0"/>
              </a:solidFill>
            </a:endParaRP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7E2BFECC-E4B3-4182-BBCC-695DBA27A2CB}"/>
              </a:ext>
            </a:extLst>
          </p:cNvPr>
          <p:cNvSpPr txBox="1"/>
          <p:nvPr/>
        </p:nvSpPr>
        <p:spPr>
          <a:xfrm>
            <a:off x="2954386" y="6037943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Manutenção da política de gastos públicos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7B886C8-45F9-435D-8C66-26A8249141B4}"/>
              </a:ext>
            </a:extLst>
          </p:cNvPr>
          <p:cNvSpPr txBox="1"/>
          <p:nvPr/>
        </p:nvSpPr>
        <p:spPr>
          <a:xfrm>
            <a:off x="406600" y="2358959"/>
            <a:ext cx="613068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713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DD09AAB-ED90-4804-A4C4-E804ECF6D117}"/>
              </a:ext>
            </a:extLst>
          </p:cNvPr>
          <p:cNvSpPr txBox="1"/>
          <p:nvPr/>
        </p:nvSpPr>
        <p:spPr>
          <a:xfrm>
            <a:off x="1882349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1427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21C637BF-E516-4BAF-A6E0-C1A5628DF577}"/>
              </a:ext>
            </a:extLst>
          </p:cNvPr>
          <p:cNvSpPr txBox="1"/>
          <p:nvPr/>
        </p:nvSpPr>
        <p:spPr>
          <a:xfrm>
            <a:off x="3424012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1547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51D020BF-3083-4459-8E2A-A2F30AAD96D9}"/>
              </a:ext>
            </a:extLst>
          </p:cNvPr>
          <p:cNvSpPr txBox="1"/>
          <p:nvPr/>
        </p:nvSpPr>
        <p:spPr>
          <a:xfrm>
            <a:off x="4965674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39859B95-8BCE-455E-943D-B1EADD1B9FBB}"/>
              </a:ext>
            </a:extLst>
          </p:cNvPr>
          <p:cNvSpPr txBox="1"/>
          <p:nvPr/>
        </p:nvSpPr>
        <p:spPr>
          <a:xfrm>
            <a:off x="6507336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1926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269D76E0-EA45-4458-A314-D9D5C539BDC9}"/>
              </a:ext>
            </a:extLst>
          </p:cNvPr>
          <p:cNvSpPr txBox="1"/>
          <p:nvPr/>
        </p:nvSpPr>
        <p:spPr>
          <a:xfrm>
            <a:off x="8048997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3515</a:t>
            </a:r>
            <a:endParaRPr lang="pt-BR" sz="2000" b="1" dirty="0">
              <a:solidFill>
                <a:srgbClr val="FFC000"/>
              </a:solidFill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A08F4463-C03A-4CFE-B01C-B6179513E655}"/>
              </a:ext>
            </a:extLst>
          </p:cNvPr>
          <p:cNvSpPr txBox="1"/>
          <p:nvPr/>
        </p:nvSpPr>
        <p:spPr>
          <a:xfrm>
            <a:off x="9590660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>
            <a:defPPr>
              <a:defRPr lang="pt-BR"/>
            </a:defPPr>
            <a:lvl1pPr algn="ctr">
              <a:defRPr sz="2000" b="1">
                <a:solidFill>
                  <a:srgbClr val="FFC000"/>
                </a:solidFill>
              </a:defRPr>
            </a:lvl1pPr>
          </a:lstStyle>
          <a:p>
            <a:r>
              <a:rPr lang="en-US" dirty="0"/>
              <a:t>3498</a:t>
            </a:r>
            <a:endParaRPr lang="pt-BR" dirty="0"/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5B370A21-5D26-43AA-838E-9FE58CA18566}"/>
              </a:ext>
            </a:extLst>
          </p:cNvPr>
          <p:cNvSpPr txBox="1"/>
          <p:nvPr/>
        </p:nvSpPr>
        <p:spPr>
          <a:xfrm>
            <a:off x="11132322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2566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62" name="Agrupar 61">
            <a:extLst>
              <a:ext uri="{FF2B5EF4-FFF2-40B4-BE49-F238E27FC236}">
                <a16:creationId xmlns:a16="http://schemas.microsoft.com/office/drawing/2014/main" id="{06B978CA-74AC-4E94-92D4-D5BBB86BBAB7}"/>
              </a:ext>
            </a:extLst>
          </p:cNvPr>
          <p:cNvGrpSpPr/>
          <p:nvPr/>
        </p:nvGrpSpPr>
        <p:grpSpPr>
          <a:xfrm>
            <a:off x="321406" y="2870225"/>
            <a:ext cx="11663444" cy="1874308"/>
            <a:chOff x="524933" y="2562225"/>
            <a:chExt cx="11256389" cy="1874308"/>
          </a:xfrm>
        </p:grpSpPr>
        <p:cxnSp>
          <p:nvCxnSpPr>
            <p:cNvPr id="63" name="Conector reto 62">
              <a:extLst>
                <a:ext uri="{FF2B5EF4-FFF2-40B4-BE49-F238E27FC236}">
                  <a16:creationId xmlns:a16="http://schemas.microsoft.com/office/drawing/2014/main" id="{F16D6629-89EB-4145-A7E6-4869F2E0A1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4933" y="4389438"/>
              <a:ext cx="379942" cy="47095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to 63">
              <a:extLst>
                <a:ext uri="{FF2B5EF4-FFF2-40B4-BE49-F238E27FC236}">
                  <a16:creationId xmlns:a16="http://schemas.microsoft.com/office/drawing/2014/main" id="{650D7FFF-F1F1-4463-BA68-9B8238F3A91D}"/>
                </a:ext>
              </a:extLst>
            </p:cNvPr>
            <p:cNvCxnSpPr>
              <a:cxnSpLocks/>
            </p:cNvCxnSpPr>
            <p:nvPr/>
          </p:nvCxnSpPr>
          <p:spPr>
            <a:xfrm>
              <a:off x="904875" y="4389439"/>
              <a:ext cx="379942" cy="1269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to 64">
              <a:extLst>
                <a:ext uri="{FF2B5EF4-FFF2-40B4-BE49-F238E27FC236}">
                  <a16:creationId xmlns:a16="http://schemas.microsoft.com/office/drawing/2014/main" id="{205258AC-855E-4FF0-9595-B834ADCED0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039" y="3993357"/>
              <a:ext cx="757899" cy="40878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to 65">
              <a:extLst>
                <a:ext uri="{FF2B5EF4-FFF2-40B4-BE49-F238E27FC236}">
                  <a16:creationId xmlns:a16="http://schemas.microsoft.com/office/drawing/2014/main" id="{92752D29-B2C8-4C2C-832B-EA646B0B72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5650" y="3841750"/>
              <a:ext cx="391452" cy="1651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to 66">
              <a:extLst>
                <a:ext uri="{FF2B5EF4-FFF2-40B4-BE49-F238E27FC236}">
                  <a16:creationId xmlns:a16="http://schemas.microsoft.com/office/drawing/2014/main" id="{656A8DAF-91CE-493C-BEF1-F9F6C583FC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17102" y="3817937"/>
              <a:ext cx="387350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to 67">
              <a:extLst>
                <a:ext uri="{FF2B5EF4-FFF2-40B4-BE49-F238E27FC236}">
                  <a16:creationId xmlns:a16="http://schemas.microsoft.com/office/drawing/2014/main" id="{E679A48A-6EF4-4F2B-A5E5-AB7C63922E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9293" y="3703637"/>
              <a:ext cx="370945" cy="1143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to 68">
              <a:extLst>
                <a:ext uri="{FF2B5EF4-FFF2-40B4-BE49-F238E27FC236}">
                  <a16:creationId xmlns:a16="http://schemas.microsoft.com/office/drawing/2014/main" id="{CFEEF3BA-6967-4254-B811-2F6B0A4BD7B7}"/>
                </a:ext>
              </a:extLst>
            </p:cNvPr>
            <p:cNvCxnSpPr>
              <a:cxnSpLocks/>
            </p:cNvCxnSpPr>
            <p:nvPr/>
          </p:nvCxnSpPr>
          <p:spPr>
            <a:xfrm>
              <a:off x="3170238" y="3703637"/>
              <a:ext cx="773113" cy="4603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reto 69">
              <a:extLst>
                <a:ext uri="{FF2B5EF4-FFF2-40B4-BE49-F238E27FC236}">
                  <a16:creationId xmlns:a16="http://schemas.microsoft.com/office/drawing/2014/main" id="{CE8F25FD-9C82-4337-89F4-400C299661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36208" y="4006850"/>
              <a:ext cx="389334" cy="15716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to 70">
              <a:extLst>
                <a:ext uri="{FF2B5EF4-FFF2-40B4-BE49-F238E27FC236}">
                  <a16:creationId xmlns:a16="http://schemas.microsoft.com/office/drawing/2014/main" id="{9264663C-C4B1-4F5C-95E2-7D794376F8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5542" y="3897313"/>
              <a:ext cx="383779" cy="10953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to 71">
              <a:extLst>
                <a:ext uri="{FF2B5EF4-FFF2-40B4-BE49-F238E27FC236}">
                  <a16:creationId xmlns:a16="http://schemas.microsoft.com/office/drawing/2014/main" id="{8F862A55-18AD-496B-BABB-952A17D8D600}"/>
                </a:ext>
              </a:extLst>
            </p:cNvPr>
            <p:cNvCxnSpPr>
              <a:cxnSpLocks/>
            </p:cNvCxnSpPr>
            <p:nvPr/>
          </p:nvCxnSpPr>
          <p:spPr>
            <a:xfrm>
              <a:off x="4696487" y="3897313"/>
              <a:ext cx="395025" cy="7481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to 72">
              <a:extLst>
                <a:ext uri="{FF2B5EF4-FFF2-40B4-BE49-F238E27FC236}">
                  <a16:creationId xmlns:a16="http://schemas.microsoft.com/office/drawing/2014/main" id="{8780BF61-5376-4B22-9821-5BE6D4BE20DE}"/>
                </a:ext>
              </a:extLst>
            </p:cNvPr>
            <p:cNvCxnSpPr>
              <a:cxnSpLocks/>
            </p:cNvCxnSpPr>
            <p:nvPr/>
          </p:nvCxnSpPr>
          <p:spPr>
            <a:xfrm>
              <a:off x="5091512" y="3972123"/>
              <a:ext cx="375838" cy="3472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to 73">
              <a:extLst>
                <a:ext uri="{FF2B5EF4-FFF2-40B4-BE49-F238E27FC236}">
                  <a16:creationId xmlns:a16="http://schemas.microsoft.com/office/drawing/2014/main" id="{944D5C37-5B9C-405B-B136-028E201BD0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62457" y="3817937"/>
              <a:ext cx="789118" cy="18891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to 74">
              <a:extLst>
                <a:ext uri="{FF2B5EF4-FFF2-40B4-BE49-F238E27FC236}">
                  <a16:creationId xmlns:a16="http://schemas.microsoft.com/office/drawing/2014/main" id="{88434110-2729-476F-A1A0-E54AD26FF0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1576" y="3703637"/>
              <a:ext cx="354012" cy="12620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to 75">
              <a:extLst>
                <a:ext uri="{FF2B5EF4-FFF2-40B4-BE49-F238E27FC236}">
                  <a16:creationId xmlns:a16="http://schemas.microsoft.com/office/drawing/2014/main" id="{A879E273-3530-4438-8C3E-E7FDFF974E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5588" y="3371850"/>
              <a:ext cx="377825" cy="3317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reto 76">
              <a:extLst>
                <a:ext uri="{FF2B5EF4-FFF2-40B4-BE49-F238E27FC236}">
                  <a16:creationId xmlns:a16="http://schemas.microsoft.com/office/drawing/2014/main" id="{EEF618B4-7833-407A-AF24-9621AA35B0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413" y="3148013"/>
              <a:ext cx="398463" cy="22383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ector reto 77">
              <a:extLst>
                <a:ext uri="{FF2B5EF4-FFF2-40B4-BE49-F238E27FC236}">
                  <a16:creationId xmlns:a16="http://schemas.microsoft.com/office/drawing/2014/main" id="{68D5CD1E-4BCD-4B9D-94E4-ED9DAB688E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1876" y="2962275"/>
              <a:ext cx="361949" cy="18573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ector reto 78">
              <a:extLst>
                <a:ext uri="{FF2B5EF4-FFF2-40B4-BE49-F238E27FC236}">
                  <a16:creationId xmlns:a16="http://schemas.microsoft.com/office/drawing/2014/main" id="{61C274B5-0547-423A-999B-06D810BA59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3825" y="2743200"/>
              <a:ext cx="382588" cy="219076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ector reto 79">
              <a:extLst>
                <a:ext uri="{FF2B5EF4-FFF2-40B4-BE49-F238E27FC236}">
                  <a16:creationId xmlns:a16="http://schemas.microsoft.com/office/drawing/2014/main" id="{52A39E15-621F-4477-9318-6B6FC2B9A1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26413" y="2667822"/>
              <a:ext cx="385763" cy="75378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ector reto 80">
              <a:extLst>
                <a:ext uri="{FF2B5EF4-FFF2-40B4-BE49-F238E27FC236}">
                  <a16:creationId xmlns:a16="http://schemas.microsoft.com/office/drawing/2014/main" id="{BC5A056F-91D6-44D9-905F-286E35B764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12176" y="2562225"/>
              <a:ext cx="376237" cy="105597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to 81">
              <a:extLst>
                <a:ext uri="{FF2B5EF4-FFF2-40B4-BE49-F238E27FC236}">
                  <a16:creationId xmlns:a16="http://schemas.microsoft.com/office/drawing/2014/main" id="{78E2145D-FA31-49BA-A42F-0AF0E5705D81}"/>
                </a:ext>
              </a:extLst>
            </p:cNvPr>
            <p:cNvCxnSpPr>
              <a:cxnSpLocks/>
            </p:cNvCxnSpPr>
            <p:nvPr/>
          </p:nvCxnSpPr>
          <p:spPr>
            <a:xfrm>
              <a:off x="8888413" y="2562225"/>
              <a:ext cx="373832" cy="23813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ctor reto 82">
              <a:extLst>
                <a:ext uri="{FF2B5EF4-FFF2-40B4-BE49-F238E27FC236}">
                  <a16:creationId xmlns:a16="http://schemas.microsoft.com/office/drawing/2014/main" id="{D1C2F244-0724-460E-A57F-E2E282607E5F}"/>
                </a:ext>
              </a:extLst>
            </p:cNvPr>
            <p:cNvCxnSpPr>
              <a:cxnSpLocks/>
            </p:cNvCxnSpPr>
            <p:nvPr/>
          </p:nvCxnSpPr>
          <p:spPr>
            <a:xfrm>
              <a:off x="9254726" y="2586038"/>
              <a:ext cx="383756" cy="157162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to 83">
              <a:extLst>
                <a:ext uri="{FF2B5EF4-FFF2-40B4-BE49-F238E27FC236}">
                  <a16:creationId xmlns:a16="http://schemas.microsoft.com/office/drawing/2014/main" id="{9FB0C19A-F196-4C90-9EE2-2828C9B0B07C}"/>
                </a:ext>
              </a:extLst>
            </p:cNvPr>
            <p:cNvCxnSpPr>
              <a:cxnSpLocks/>
            </p:cNvCxnSpPr>
            <p:nvPr/>
          </p:nvCxnSpPr>
          <p:spPr>
            <a:xfrm>
              <a:off x="9638482" y="2743200"/>
              <a:ext cx="366313" cy="546101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to 84">
              <a:extLst>
                <a:ext uri="{FF2B5EF4-FFF2-40B4-BE49-F238E27FC236}">
                  <a16:creationId xmlns:a16="http://schemas.microsoft.com/office/drawing/2014/main" id="{0306F673-04F9-4E53-BC8C-212C92F029B2}"/>
                </a:ext>
              </a:extLst>
            </p:cNvPr>
            <p:cNvCxnSpPr>
              <a:cxnSpLocks/>
            </p:cNvCxnSpPr>
            <p:nvPr/>
          </p:nvCxnSpPr>
          <p:spPr>
            <a:xfrm>
              <a:off x="10004795" y="3289301"/>
              <a:ext cx="413968" cy="344487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to 85">
              <a:extLst>
                <a:ext uri="{FF2B5EF4-FFF2-40B4-BE49-F238E27FC236}">
                  <a16:creationId xmlns:a16="http://schemas.microsoft.com/office/drawing/2014/main" id="{C4FD608B-ED59-4734-AC5C-EA7CC4DBD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02888" y="3506788"/>
              <a:ext cx="382188" cy="1270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to 86">
              <a:extLst>
                <a:ext uri="{FF2B5EF4-FFF2-40B4-BE49-F238E27FC236}">
                  <a16:creationId xmlns:a16="http://schemas.microsoft.com/office/drawing/2014/main" id="{9BFDC128-6842-4630-BC24-99AFF7F7F3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85076" y="3309938"/>
              <a:ext cx="398093" cy="19685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to 87">
              <a:extLst>
                <a:ext uri="{FF2B5EF4-FFF2-40B4-BE49-F238E27FC236}">
                  <a16:creationId xmlns:a16="http://schemas.microsoft.com/office/drawing/2014/main" id="{3BE3B9E9-B5C6-45C5-A09B-DFC384D93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3300" y="3060834"/>
              <a:ext cx="618022" cy="24910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Agrupar 98">
            <a:extLst>
              <a:ext uri="{FF2B5EF4-FFF2-40B4-BE49-F238E27FC236}">
                <a16:creationId xmlns:a16="http://schemas.microsoft.com/office/drawing/2014/main" id="{537F95E8-1837-4C23-AC63-5EB9B44BA18C}"/>
              </a:ext>
            </a:extLst>
          </p:cNvPr>
          <p:cNvGrpSpPr/>
          <p:nvPr/>
        </p:nvGrpSpPr>
        <p:grpSpPr>
          <a:xfrm>
            <a:off x="412474" y="2575724"/>
            <a:ext cx="11234843" cy="2298331"/>
            <a:chOff x="412474" y="2575724"/>
            <a:chExt cx="11234843" cy="2298331"/>
          </a:xfrm>
        </p:grpSpPr>
        <p:pic>
          <p:nvPicPr>
            <p:cNvPr id="100" name="Gráfico 1" descr="Carro">
              <a:extLst>
                <a:ext uri="{FF2B5EF4-FFF2-40B4-BE49-F238E27FC236}">
                  <a16:creationId xmlns:a16="http://schemas.microsoft.com/office/drawing/2014/main" id="{2FD850A8-F873-495F-B635-949BCB9A5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12474" y="4226055"/>
              <a:ext cx="648000" cy="648000"/>
            </a:xfrm>
            <a:prstGeom prst="rect">
              <a:avLst/>
            </a:prstGeom>
          </p:spPr>
        </p:pic>
        <p:pic>
          <p:nvPicPr>
            <p:cNvPr id="101" name="Gráfico 1" descr="Carro">
              <a:extLst>
                <a:ext uri="{FF2B5EF4-FFF2-40B4-BE49-F238E27FC236}">
                  <a16:creationId xmlns:a16="http://schemas.microsoft.com/office/drawing/2014/main" id="{8A27F336-0577-4E2A-B81D-C777099B4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0454454">
              <a:off x="1875611" y="3729699"/>
              <a:ext cx="648000" cy="648000"/>
            </a:xfrm>
            <a:prstGeom prst="rect">
              <a:avLst/>
            </a:prstGeom>
          </p:spPr>
        </p:pic>
        <p:pic>
          <p:nvPicPr>
            <p:cNvPr id="102" name="Gráfico 1" descr="Carro">
              <a:extLst>
                <a:ext uri="{FF2B5EF4-FFF2-40B4-BE49-F238E27FC236}">
                  <a16:creationId xmlns:a16="http://schemas.microsoft.com/office/drawing/2014/main" id="{8E3AB488-7987-4217-9135-9939183B7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720280">
              <a:off x="3528164" y="3896371"/>
              <a:ext cx="648000" cy="648000"/>
            </a:xfrm>
            <a:prstGeom prst="rect">
              <a:avLst/>
            </a:prstGeom>
          </p:spPr>
        </p:pic>
        <p:pic>
          <p:nvPicPr>
            <p:cNvPr id="103" name="Gráfico 1" descr="Carro">
              <a:extLst>
                <a:ext uri="{FF2B5EF4-FFF2-40B4-BE49-F238E27FC236}">
                  <a16:creationId xmlns:a16="http://schemas.microsoft.com/office/drawing/2014/main" id="{AD9ADA11-17F6-4EB0-B76B-1729A3F6B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427972">
              <a:off x="4932245" y="3821214"/>
              <a:ext cx="648000" cy="648000"/>
            </a:xfrm>
            <a:prstGeom prst="rect">
              <a:avLst/>
            </a:prstGeom>
          </p:spPr>
        </p:pic>
        <p:pic>
          <p:nvPicPr>
            <p:cNvPr id="104" name="Gráfico 1" descr="Carro">
              <a:extLst>
                <a:ext uri="{FF2B5EF4-FFF2-40B4-BE49-F238E27FC236}">
                  <a16:creationId xmlns:a16="http://schemas.microsoft.com/office/drawing/2014/main" id="{D75F575C-C67F-40AE-A885-89B360F91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9897617">
              <a:off x="6157997" y="3562036"/>
              <a:ext cx="648000" cy="648000"/>
            </a:xfrm>
            <a:prstGeom prst="rect">
              <a:avLst/>
            </a:prstGeom>
          </p:spPr>
        </p:pic>
        <p:pic>
          <p:nvPicPr>
            <p:cNvPr id="105" name="Gráfico 1" descr="Carro">
              <a:extLst>
                <a:ext uri="{FF2B5EF4-FFF2-40B4-BE49-F238E27FC236}">
                  <a16:creationId xmlns:a16="http://schemas.microsoft.com/office/drawing/2014/main" id="{AF90851E-B74B-4E45-9A39-1E55A54D7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20699257">
              <a:off x="7925575" y="2575724"/>
              <a:ext cx="648000" cy="648000"/>
            </a:xfrm>
            <a:prstGeom prst="rect">
              <a:avLst/>
            </a:prstGeom>
          </p:spPr>
        </p:pic>
        <p:pic>
          <p:nvPicPr>
            <p:cNvPr id="106" name="Gráfico 1" descr="Carro">
              <a:extLst>
                <a:ext uri="{FF2B5EF4-FFF2-40B4-BE49-F238E27FC236}">
                  <a16:creationId xmlns:a16="http://schemas.microsoft.com/office/drawing/2014/main" id="{7896C6E7-4461-40F5-8C3E-B3FD1DAB1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3267697">
              <a:off x="9777480" y="2944265"/>
              <a:ext cx="648000" cy="648000"/>
            </a:xfrm>
            <a:prstGeom prst="rect">
              <a:avLst/>
            </a:prstGeom>
          </p:spPr>
        </p:pic>
        <p:pic>
          <p:nvPicPr>
            <p:cNvPr id="107" name="Gráfico 1" descr="Carro">
              <a:extLst>
                <a:ext uri="{FF2B5EF4-FFF2-40B4-BE49-F238E27FC236}">
                  <a16:creationId xmlns:a16="http://schemas.microsoft.com/office/drawing/2014/main" id="{1291D871-BF5B-4F06-9B2B-90B8EC91A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20300515">
              <a:off x="10999317" y="3145183"/>
              <a:ext cx="648000" cy="648000"/>
            </a:xfrm>
            <a:prstGeom prst="rect">
              <a:avLst/>
            </a:prstGeom>
          </p:spPr>
        </p:pic>
      </p:grpSp>
      <p:sp>
        <p:nvSpPr>
          <p:cNvPr id="93" name="CaixaDeTexto 92">
            <a:extLst>
              <a:ext uri="{FF2B5EF4-FFF2-40B4-BE49-F238E27FC236}">
                <a16:creationId xmlns:a16="http://schemas.microsoft.com/office/drawing/2014/main" id="{0E995739-9CC7-4A97-A57B-493ED3D5D469}"/>
              </a:ext>
            </a:extLst>
          </p:cNvPr>
          <p:cNvSpPr txBox="1"/>
          <p:nvPr/>
        </p:nvSpPr>
        <p:spPr>
          <a:xfrm>
            <a:off x="136385" y="4805301"/>
            <a:ext cx="2810050" cy="408623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rgbClr val="FFC000"/>
                </a:solidFill>
              </a:rPr>
              <a:t>Vendas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anuais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em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milhares</a:t>
            </a:r>
            <a:endParaRPr lang="pt-BR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213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5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7A5C61B-D30F-4A7A-9B6F-A259A9098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994" y="-25755"/>
            <a:ext cx="12416837" cy="7428877"/>
          </a:xfrm>
          <a:prstGeom prst="rect">
            <a:avLst/>
          </a:prstGeom>
        </p:spPr>
      </p:pic>
      <p:sp>
        <p:nvSpPr>
          <p:cNvPr id="53" name="Retângulo 52">
            <a:extLst>
              <a:ext uri="{FF2B5EF4-FFF2-40B4-BE49-F238E27FC236}">
                <a16:creationId xmlns:a16="http://schemas.microsoft.com/office/drawing/2014/main" id="{2256B6E0-18EF-4C0E-8C0D-00202617988C}"/>
              </a:ext>
            </a:extLst>
          </p:cNvPr>
          <p:cNvSpPr/>
          <p:nvPr/>
        </p:nvSpPr>
        <p:spPr>
          <a:xfrm>
            <a:off x="5901" y="20772"/>
            <a:ext cx="12329054" cy="6877453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AD533512-5BEA-469A-86C6-64EC4AB0B81B}"/>
              </a:ext>
            </a:extLst>
          </p:cNvPr>
          <p:cNvGrpSpPr/>
          <p:nvPr/>
        </p:nvGrpSpPr>
        <p:grpSpPr>
          <a:xfrm>
            <a:off x="-154764" y="2818319"/>
            <a:ext cx="12495594" cy="1800000"/>
            <a:chOff x="-154764" y="2818319"/>
            <a:chExt cx="12495594" cy="1800000"/>
          </a:xfrm>
          <a:solidFill>
            <a:srgbClr val="0099CC"/>
          </a:solidFill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8286CB35-4501-4D62-90C0-9B1664470971}"/>
                </a:ext>
              </a:extLst>
            </p:cNvPr>
            <p:cNvGrpSpPr/>
            <p:nvPr/>
          </p:nvGrpSpPr>
          <p:grpSpPr>
            <a:xfrm>
              <a:off x="-154764" y="2818319"/>
              <a:ext cx="3242117" cy="1800000"/>
              <a:chOff x="953311" y="2081719"/>
              <a:chExt cx="4123784" cy="2160000"/>
            </a:xfrm>
            <a:grpFill/>
          </p:grpSpPr>
          <p:sp>
            <p:nvSpPr>
              <p:cNvPr id="11" name="Forma Livre: Forma 10">
                <a:extLst>
                  <a:ext uri="{FF2B5EF4-FFF2-40B4-BE49-F238E27FC236}">
                    <a16:creationId xmlns:a16="http://schemas.microsoft.com/office/drawing/2014/main" id="{739AA1BC-F719-4734-9BFD-FB28A2843ECA}"/>
                  </a:ext>
                </a:extLst>
              </p:cNvPr>
              <p:cNvSpPr/>
              <p:nvPr/>
            </p:nvSpPr>
            <p:spPr>
              <a:xfrm>
                <a:off x="2917095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" name="Forma Livre: Forma 9">
                <a:extLst>
                  <a:ext uri="{FF2B5EF4-FFF2-40B4-BE49-F238E27FC236}">
                    <a16:creationId xmlns:a16="http://schemas.microsoft.com/office/drawing/2014/main" id="{D162E838-075C-43AA-ABAC-31EFF725CE0E}"/>
                  </a:ext>
                </a:extLst>
              </p:cNvPr>
              <p:cNvSpPr/>
              <p:nvPr/>
            </p:nvSpPr>
            <p:spPr>
              <a:xfrm>
                <a:off x="9533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1DB83D41-3852-4C8E-B7A0-402856B10206}"/>
                </a:ext>
              </a:extLst>
            </p:cNvPr>
            <p:cNvGrpSpPr/>
            <p:nvPr/>
          </p:nvGrpSpPr>
          <p:grpSpPr>
            <a:xfrm>
              <a:off x="2929755" y="2818319"/>
              <a:ext cx="3240000" cy="1800000"/>
              <a:chOff x="4877611" y="2081719"/>
              <a:chExt cx="4121091" cy="2160000"/>
            </a:xfrm>
            <a:grpFill/>
          </p:grpSpPr>
          <p:sp>
            <p:nvSpPr>
              <p:cNvPr id="13" name="Forma Livre: Forma 12">
                <a:extLst>
                  <a:ext uri="{FF2B5EF4-FFF2-40B4-BE49-F238E27FC236}">
                    <a16:creationId xmlns:a16="http://schemas.microsoft.com/office/drawing/2014/main" id="{B9F11E30-86C9-4AFD-A97B-23FEC8C8ECDE}"/>
                  </a:ext>
                </a:extLst>
              </p:cNvPr>
              <p:cNvSpPr/>
              <p:nvPr/>
            </p:nvSpPr>
            <p:spPr>
              <a:xfrm>
                <a:off x="6838702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4661487D-ACAD-436E-A674-B95B6663404E}"/>
                  </a:ext>
                </a:extLst>
              </p:cNvPr>
              <p:cNvSpPr/>
              <p:nvPr/>
            </p:nvSpPr>
            <p:spPr>
              <a:xfrm>
                <a:off x="48776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4F37E962-5D4A-4977-9C9B-9FF475030F97}"/>
                </a:ext>
              </a:extLst>
            </p:cNvPr>
            <p:cNvGrpSpPr/>
            <p:nvPr/>
          </p:nvGrpSpPr>
          <p:grpSpPr>
            <a:xfrm>
              <a:off x="6014726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15" name="Forma Livre: Forma 14">
                <a:extLst>
                  <a:ext uri="{FF2B5EF4-FFF2-40B4-BE49-F238E27FC236}">
                    <a16:creationId xmlns:a16="http://schemas.microsoft.com/office/drawing/2014/main" id="{64F01799-2C27-4FAB-9755-38B9C0C554EF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Forma Livre: Forma 15">
                <a:extLst>
                  <a:ext uri="{FF2B5EF4-FFF2-40B4-BE49-F238E27FC236}">
                    <a16:creationId xmlns:a16="http://schemas.microsoft.com/office/drawing/2014/main" id="{7B35640F-5B63-4DDC-9535-06D311C00725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F3D89186-8610-4043-9160-F6FBDE2B04F7}"/>
                </a:ext>
              </a:extLst>
            </p:cNvPr>
            <p:cNvGrpSpPr/>
            <p:nvPr/>
          </p:nvGrpSpPr>
          <p:grpSpPr>
            <a:xfrm>
              <a:off x="9100830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21" name="Forma Livre: Forma 20">
                <a:extLst>
                  <a:ext uri="{FF2B5EF4-FFF2-40B4-BE49-F238E27FC236}">
                    <a16:creationId xmlns:a16="http://schemas.microsoft.com/office/drawing/2014/main" id="{1AF9183E-7FC9-4492-BA47-45E41FC38B02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E23781A8-2582-412C-B968-5D6797475710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23" name="Círculo: Vazio 22">
            <a:extLst>
              <a:ext uri="{FF2B5EF4-FFF2-40B4-BE49-F238E27FC236}">
                <a16:creationId xmlns:a16="http://schemas.microsoft.com/office/drawing/2014/main" id="{BD192988-86D5-447F-8F72-F258BAA35D16}"/>
              </a:ext>
            </a:extLst>
          </p:cNvPr>
          <p:cNvSpPr/>
          <p:nvPr/>
        </p:nvSpPr>
        <p:spPr>
          <a:xfrm>
            <a:off x="102657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A87FE74-7FF8-4439-89B7-D31906D197C9}"/>
              </a:ext>
            </a:extLst>
          </p:cNvPr>
          <p:cNvSpPr/>
          <p:nvPr/>
        </p:nvSpPr>
        <p:spPr>
          <a:xfrm>
            <a:off x="282657" y="3216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4" name="Círculo: Vazio 23">
            <a:extLst>
              <a:ext uri="{FF2B5EF4-FFF2-40B4-BE49-F238E27FC236}">
                <a16:creationId xmlns:a16="http://schemas.microsoft.com/office/drawing/2014/main" id="{2186D061-0A7E-4AD9-AAA3-FC061350BAE1}"/>
              </a:ext>
            </a:extLst>
          </p:cNvPr>
          <p:cNvSpPr/>
          <p:nvPr/>
        </p:nvSpPr>
        <p:spPr>
          <a:xfrm>
            <a:off x="1625176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5" name="Círculo: Vazio 24">
            <a:extLst>
              <a:ext uri="{FF2B5EF4-FFF2-40B4-BE49-F238E27FC236}">
                <a16:creationId xmlns:a16="http://schemas.microsoft.com/office/drawing/2014/main" id="{C1EE6E18-E3E2-417E-B800-92764B2D7218}"/>
              </a:ext>
            </a:extLst>
          </p:cNvPr>
          <p:cNvSpPr/>
          <p:nvPr/>
        </p:nvSpPr>
        <p:spPr>
          <a:xfrm>
            <a:off x="3177332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Círculo: Vazio 25">
            <a:extLst>
              <a:ext uri="{FF2B5EF4-FFF2-40B4-BE49-F238E27FC236}">
                <a16:creationId xmlns:a16="http://schemas.microsoft.com/office/drawing/2014/main" id="{C7508DB8-6C14-4EEA-AF52-A1DAE43DE3A1}"/>
              </a:ext>
            </a:extLst>
          </p:cNvPr>
          <p:cNvSpPr/>
          <p:nvPr/>
        </p:nvSpPr>
        <p:spPr>
          <a:xfrm>
            <a:off x="4714669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7" name="Círculo: Vazio 26">
            <a:extLst>
              <a:ext uri="{FF2B5EF4-FFF2-40B4-BE49-F238E27FC236}">
                <a16:creationId xmlns:a16="http://schemas.microsoft.com/office/drawing/2014/main" id="{2FB97AEE-90AA-4CBC-A5DC-DDE5AFDFD909}"/>
              </a:ext>
            </a:extLst>
          </p:cNvPr>
          <p:cNvSpPr/>
          <p:nvPr/>
        </p:nvSpPr>
        <p:spPr>
          <a:xfrm>
            <a:off x="6252015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8" name="Círculo: Vazio 27">
            <a:extLst>
              <a:ext uri="{FF2B5EF4-FFF2-40B4-BE49-F238E27FC236}">
                <a16:creationId xmlns:a16="http://schemas.microsoft.com/office/drawing/2014/main" id="{6D1D4535-D250-40AD-8FAB-6F99FB659F90}"/>
              </a:ext>
            </a:extLst>
          </p:cNvPr>
          <p:cNvSpPr/>
          <p:nvPr/>
        </p:nvSpPr>
        <p:spPr>
          <a:xfrm>
            <a:off x="7818988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9" name="Círculo: Vazio 28">
            <a:extLst>
              <a:ext uri="{FF2B5EF4-FFF2-40B4-BE49-F238E27FC236}">
                <a16:creationId xmlns:a16="http://schemas.microsoft.com/office/drawing/2014/main" id="{572F6AC1-AEE9-4974-9A02-C1A267CA22CB}"/>
              </a:ext>
            </a:extLst>
          </p:cNvPr>
          <p:cNvSpPr/>
          <p:nvPr/>
        </p:nvSpPr>
        <p:spPr>
          <a:xfrm>
            <a:off x="9364791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0" name="Círculo: Vazio 29">
            <a:extLst>
              <a:ext uri="{FF2B5EF4-FFF2-40B4-BE49-F238E27FC236}">
                <a16:creationId xmlns:a16="http://schemas.microsoft.com/office/drawing/2014/main" id="{507C053A-7F63-4F5A-895F-DB0CE032F259}"/>
              </a:ext>
            </a:extLst>
          </p:cNvPr>
          <p:cNvSpPr/>
          <p:nvPr/>
        </p:nvSpPr>
        <p:spPr>
          <a:xfrm>
            <a:off x="10914830" y="3179212"/>
            <a:ext cx="1188000" cy="1188000"/>
          </a:xfrm>
          <a:prstGeom prst="donut">
            <a:avLst>
              <a:gd name="adj" fmla="val 10681"/>
            </a:avLst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E1BF4E07-72A1-47A6-A20C-8D9F2DE73049}"/>
              </a:ext>
            </a:extLst>
          </p:cNvPr>
          <p:cNvSpPr/>
          <p:nvPr/>
        </p:nvSpPr>
        <p:spPr>
          <a:xfrm>
            <a:off x="1811178" y="3341226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6E96B226-6AEA-49B9-AE9E-CF2E355542EB}"/>
              </a:ext>
            </a:extLst>
          </p:cNvPr>
          <p:cNvSpPr/>
          <p:nvPr/>
        </p:nvSpPr>
        <p:spPr>
          <a:xfrm>
            <a:off x="3356642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205B2CC4-48A5-404F-B70E-C4E1EF56F56F}"/>
              </a:ext>
            </a:extLst>
          </p:cNvPr>
          <p:cNvSpPr/>
          <p:nvPr/>
        </p:nvSpPr>
        <p:spPr>
          <a:xfrm>
            <a:off x="4893634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6260D1D7-F59D-4F9D-8C32-7FFEEE06A5CD}"/>
              </a:ext>
            </a:extLst>
          </p:cNvPr>
          <p:cNvSpPr/>
          <p:nvPr/>
        </p:nvSpPr>
        <p:spPr>
          <a:xfrm>
            <a:off x="6430635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3F5CDCAE-F45B-4FCA-8714-73A68528E67D}"/>
              </a:ext>
            </a:extLst>
          </p:cNvPr>
          <p:cNvSpPr/>
          <p:nvPr/>
        </p:nvSpPr>
        <p:spPr>
          <a:xfrm>
            <a:off x="7997263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0DD4A82C-7AF0-49B4-9644-E95D7FB6F923}"/>
              </a:ext>
            </a:extLst>
          </p:cNvPr>
          <p:cNvSpPr/>
          <p:nvPr/>
        </p:nvSpPr>
        <p:spPr>
          <a:xfrm>
            <a:off x="9542721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FB48C4EF-160A-4B9D-80E5-FEFF046FBA4F}"/>
              </a:ext>
            </a:extLst>
          </p:cNvPr>
          <p:cNvSpPr/>
          <p:nvPr/>
        </p:nvSpPr>
        <p:spPr>
          <a:xfrm>
            <a:off x="11092417" y="3358162"/>
            <a:ext cx="828000" cy="82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F9C9028A-04FB-4CE1-BD20-E32F9D2DF9CD}"/>
              </a:ext>
            </a:extLst>
          </p:cNvPr>
          <p:cNvSpPr/>
          <p:nvPr/>
        </p:nvSpPr>
        <p:spPr>
          <a:xfrm>
            <a:off x="235978" y="3416392"/>
            <a:ext cx="915635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1990</a:t>
            </a:r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B45DE0B2-9E9B-45F8-A27B-2B0769B2EFC7}"/>
              </a:ext>
            </a:extLst>
          </p:cNvPr>
          <p:cNvSpPr/>
          <p:nvPr/>
        </p:nvSpPr>
        <p:spPr>
          <a:xfrm>
            <a:off x="1782274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1994</a:t>
            </a:r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99ADCECD-8236-4268-8C87-1CB0808FF415}"/>
              </a:ext>
            </a:extLst>
          </p:cNvPr>
          <p:cNvSpPr/>
          <p:nvPr/>
        </p:nvSpPr>
        <p:spPr>
          <a:xfrm>
            <a:off x="3328571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1998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C9279D4D-6A5F-4C52-895B-F828077C484B}"/>
              </a:ext>
            </a:extLst>
          </p:cNvPr>
          <p:cNvSpPr/>
          <p:nvPr/>
        </p:nvSpPr>
        <p:spPr>
          <a:xfrm>
            <a:off x="4874868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2002</a:t>
            </a:r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0EDFEC33-CE58-43FD-A22D-6A0F523AC584}"/>
              </a:ext>
            </a:extLst>
          </p:cNvPr>
          <p:cNvSpPr/>
          <p:nvPr/>
        </p:nvSpPr>
        <p:spPr>
          <a:xfrm>
            <a:off x="6421165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2006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0E462298-A8CA-4850-A61A-C7F4C4699178}"/>
              </a:ext>
            </a:extLst>
          </p:cNvPr>
          <p:cNvSpPr/>
          <p:nvPr/>
        </p:nvSpPr>
        <p:spPr>
          <a:xfrm>
            <a:off x="7967462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2010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A22AE0CF-877C-40A8-9CA7-23C8D3377D70}"/>
              </a:ext>
            </a:extLst>
          </p:cNvPr>
          <p:cNvSpPr/>
          <p:nvPr/>
        </p:nvSpPr>
        <p:spPr>
          <a:xfrm>
            <a:off x="9513759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2014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94D551B8-C1A3-40E6-A659-53807FEB7022}"/>
              </a:ext>
            </a:extLst>
          </p:cNvPr>
          <p:cNvSpPr/>
          <p:nvPr/>
        </p:nvSpPr>
        <p:spPr>
          <a:xfrm>
            <a:off x="11060055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2018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AA79124-D3E9-422C-B128-03F536587624}"/>
              </a:ext>
            </a:extLst>
          </p:cNvPr>
          <p:cNvSpPr txBox="1"/>
          <p:nvPr/>
        </p:nvSpPr>
        <p:spPr>
          <a:xfrm>
            <a:off x="9031527" y="203706"/>
            <a:ext cx="3024000" cy="54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5">
                    <a:lumMod val="50000"/>
                  </a:schemeClr>
                </a:solidFill>
              </a:rPr>
              <a:t>Temer</a:t>
            </a: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 e </a:t>
            </a:r>
            <a:r>
              <a:rPr lang="en-US" sz="2800" b="1" dirty="0" err="1">
                <a:solidFill>
                  <a:schemeClr val="accent5">
                    <a:lumMod val="50000"/>
                  </a:schemeClr>
                </a:solidFill>
              </a:rPr>
              <a:t>Bolsonaro</a:t>
            </a:r>
            <a:endParaRPr lang="pt-BR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8D368C78-A91A-4A9E-9B4E-056A96F67D4A}"/>
              </a:ext>
            </a:extLst>
          </p:cNvPr>
          <p:cNvSpPr txBox="1"/>
          <p:nvPr/>
        </p:nvSpPr>
        <p:spPr>
          <a:xfrm>
            <a:off x="2954379" y="1126114"/>
            <a:ext cx="6291747" cy="44267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7030A0"/>
                </a:solidFill>
              </a:rPr>
              <a:t>Alta taxa de </a:t>
            </a:r>
            <a:r>
              <a:rPr lang="en-US" sz="2000" dirty="0" err="1">
                <a:solidFill>
                  <a:srgbClr val="7030A0"/>
                </a:solidFill>
              </a:rPr>
              <a:t>desemprego</a:t>
            </a:r>
            <a:endParaRPr lang="pt-BR" sz="2000" dirty="0">
              <a:solidFill>
                <a:srgbClr val="7030A0"/>
              </a:solidFill>
            </a:endParaRP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E4FAB20C-471F-40EA-B9C0-4D6F96CA0006}"/>
              </a:ext>
            </a:extLst>
          </p:cNvPr>
          <p:cNvSpPr txBox="1"/>
          <p:nvPr/>
        </p:nvSpPr>
        <p:spPr>
          <a:xfrm>
            <a:off x="2954379" y="1737956"/>
            <a:ext cx="6291747" cy="44267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rgbClr val="7030A0"/>
                </a:solidFill>
              </a:rPr>
              <a:t>Mudança das Leis Trabalhistas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8AAB5595-EF13-4E9D-B44A-4DFA302C2CA6}"/>
              </a:ext>
            </a:extLst>
          </p:cNvPr>
          <p:cNvSpPr txBox="1"/>
          <p:nvPr/>
        </p:nvSpPr>
        <p:spPr>
          <a:xfrm>
            <a:off x="2954379" y="5458262"/>
            <a:ext cx="6291747" cy="44267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solidFill>
                  <a:srgbClr val="7030A0"/>
                </a:solidFill>
              </a:rPr>
              <a:t>Escândalo</a:t>
            </a:r>
            <a:r>
              <a:rPr lang="en-US" sz="2000" dirty="0">
                <a:solidFill>
                  <a:srgbClr val="7030A0"/>
                </a:solidFill>
              </a:rPr>
              <a:t> e </a:t>
            </a:r>
            <a:r>
              <a:rPr lang="en-US" sz="2000" dirty="0" err="1">
                <a:solidFill>
                  <a:srgbClr val="7030A0"/>
                </a:solidFill>
              </a:rPr>
              <a:t>corrupção</a:t>
            </a:r>
            <a:endParaRPr lang="pt-BR" sz="2000" dirty="0">
              <a:solidFill>
                <a:srgbClr val="7030A0"/>
              </a:solidFill>
            </a:endParaRP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7E2BFECC-E4B3-4182-BBCC-695DBA27A2CB}"/>
              </a:ext>
            </a:extLst>
          </p:cNvPr>
          <p:cNvSpPr txBox="1"/>
          <p:nvPr/>
        </p:nvSpPr>
        <p:spPr>
          <a:xfrm>
            <a:off x="2954379" y="5939969"/>
            <a:ext cx="6291747" cy="44267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rgbClr val="7030A0"/>
                </a:solidFill>
              </a:rPr>
              <a:t>Eleição de Bolsonaro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17275048-4FE7-46B7-A8F6-21C0237BFCB3}"/>
              </a:ext>
            </a:extLst>
          </p:cNvPr>
          <p:cNvSpPr txBox="1"/>
          <p:nvPr/>
        </p:nvSpPr>
        <p:spPr>
          <a:xfrm>
            <a:off x="406600" y="2358959"/>
            <a:ext cx="613068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713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C22E381A-A475-42BA-8219-AAF35B4312C9}"/>
              </a:ext>
            </a:extLst>
          </p:cNvPr>
          <p:cNvSpPr txBox="1"/>
          <p:nvPr/>
        </p:nvSpPr>
        <p:spPr>
          <a:xfrm>
            <a:off x="1882349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1427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DFBEAAF7-4F1E-4A03-B2BA-7A56D73C6919}"/>
              </a:ext>
            </a:extLst>
          </p:cNvPr>
          <p:cNvSpPr txBox="1"/>
          <p:nvPr/>
        </p:nvSpPr>
        <p:spPr>
          <a:xfrm>
            <a:off x="3424012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1547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E4B692AA-2CB9-4588-B71E-D312DEBFA1B9}"/>
              </a:ext>
            </a:extLst>
          </p:cNvPr>
          <p:cNvSpPr txBox="1"/>
          <p:nvPr/>
        </p:nvSpPr>
        <p:spPr>
          <a:xfrm>
            <a:off x="4965674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49F392FE-4AE4-45F4-8C69-46FF83FA5556}"/>
              </a:ext>
            </a:extLst>
          </p:cNvPr>
          <p:cNvSpPr txBox="1"/>
          <p:nvPr/>
        </p:nvSpPr>
        <p:spPr>
          <a:xfrm>
            <a:off x="6507336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1926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09646F58-F114-4181-9880-1197EDCF38EA}"/>
              </a:ext>
            </a:extLst>
          </p:cNvPr>
          <p:cNvSpPr txBox="1"/>
          <p:nvPr/>
        </p:nvSpPr>
        <p:spPr>
          <a:xfrm>
            <a:off x="8048997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3515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B5E8965C-7A65-404A-A374-99099F4E5213}"/>
              </a:ext>
            </a:extLst>
          </p:cNvPr>
          <p:cNvSpPr txBox="1"/>
          <p:nvPr/>
        </p:nvSpPr>
        <p:spPr>
          <a:xfrm>
            <a:off x="9590660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3498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F9CFEFD0-2DCB-4EA7-9EB0-5386CACD7B4A}"/>
              </a:ext>
            </a:extLst>
          </p:cNvPr>
          <p:cNvSpPr txBox="1"/>
          <p:nvPr/>
        </p:nvSpPr>
        <p:spPr>
          <a:xfrm>
            <a:off x="11132322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2566</a:t>
            </a:r>
            <a:endParaRPr lang="pt-BR" sz="2000" b="1" dirty="0">
              <a:solidFill>
                <a:srgbClr val="FFC000"/>
              </a:solidFill>
            </a:endParaRPr>
          </a:p>
        </p:txBody>
      </p:sp>
      <p:grpSp>
        <p:nvGrpSpPr>
          <p:cNvPr id="62" name="Agrupar 61">
            <a:extLst>
              <a:ext uri="{FF2B5EF4-FFF2-40B4-BE49-F238E27FC236}">
                <a16:creationId xmlns:a16="http://schemas.microsoft.com/office/drawing/2014/main" id="{2A5A7C49-2574-4C8C-8030-7006A91664E4}"/>
              </a:ext>
            </a:extLst>
          </p:cNvPr>
          <p:cNvGrpSpPr/>
          <p:nvPr/>
        </p:nvGrpSpPr>
        <p:grpSpPr>
          <a:xfrm>
            <a:off x="321406" y="2870225"/>
            <a:ext cx="11663444" cy="1874308"/>
            <a:chOff x="524933" y="2562225"/>
            <a:chExt cx="11256389" cy="1874308"/>
          </a:xfrm>
        </p:grpSpPr>
        <p:cxnSp>
          <p:nvCxnSpPr>
            <p:cNvPr id="63" name="Conector reto 62">
              <a:extLst>
                <a:ext uri="{FF2B5EF4-FFF2-40B4-BE49-F238E27FC236}">
                  <a16:creationId xmlns:a16="http://schemas.microsoft.com/office/drawing/2014/main" id="{96CEEA83-4751-49D2-AC54-D1AC3ECD56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4933" y="4389438"/>
              <a:ext cx="379942" cy="47095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to 63">
              <a:extLst>
                <a:ext uri="{FF2B5EF4-FFF2-40B4-BE49-F238E27FC236}">
                  <a16:creationId xmlns:a16="http://schemas.microsoft.com/office/drawing/2014/main" id="{66C3D776-67DB-457D-B339-A6FC7108CBB3}"/>
                </a:ext>
              </a:extLst>
            </p:cNvPr>
            <p:cNvCxnSpPr>
              <a:cxnSpLocks/>
            </p:cNvCxnSpPr>
            <p:nvPr/>
          </p:nvCxnSpPr>
          <p:spPr>
            <a:xfrm>
              <a:off x="904875" y="4389439"/>
              <a:ext cx="379942" cy="1269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to 64">
              <a:extLst>
                <a:ext uri="{FF2B5EF4-FFF2-40B4-BE49-F238E27FC236}">
                  <a16:creationId xmlns:a16="http://schemas.microsoft.com/office/drawing/2014/main" id="{E2B87AC1-D77A-4818-8EA9-33D9D5DE27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039" y="3993357"/>
              <a:ext cx="757899" cy="40878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to 65">
              <a:extLst>
                <a:ext uri="{FF2B5EF4-FFF2-40B4-BE49-F238E27FC236}">
                  <a16:creationId xmlns:a16="http://schemas.microsoft.com/office/drawing/2014/main" id="{3C57F4C2-73FB-4ADA-8A7C-6EE500B71D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5650" y="3841750"/>
              <a:ext cx="391452" cy="1651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to 66">
              <a:extLst>
                <a:ext uri="{FF2B5EF4-FFF2-40B4-BE49-F238E27FC236}">
                  <a16:creationId xmlns:a16="http://schemas.microsoft.com/office/drawing/2014/main" id="{6996CDB5-2738-4668-939B-2D596CD3E6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17102" y="3817937"/>
              <a:ext cx="387350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to 67">
              <a:extLst>
                <a:ext uri="{FF2B5EF4-FFF2-40B4-BE49-F238E27FC236}">
                  <a16:creationId xmlns:a16="http://schemas.microsoft.com/office/drawing/2014/main" id="{E9923DCD-EAB4-4E59-B72D-8B01CA7D41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9293" y="3703637"/>
              <a:ext cx="370945" cy="1143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to 68">
              <a:extLst>
                <a:ext uri="{FF2B5EF4-FFF2-40B4-BE49-F238E27FC236}">
                  <a16:creationId xmlns:a16="http://schemas.microsoft.com/office/drawing/2014/main" id="{44CA276A-F61E-4D09-A68B-071B86275641}"/>
                </a:ext>
              </a:extLst>
            </p:cNvPr>
            <p:cNvCxnSpPr>
              <a:cxnSpLocks/>
            </p:cNvCxnSpPr>
            <p:nvPr/>
          </p:nvCxnSpPr>
          <p:spPr>
            <a:xfrm>
              <a:off x="3170238" y="3703637"/>
              <a:ext cx="773113" cy="4603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reto 69">
              <a:extLst>
                <a:ext uri="{FF2B5EF4-FFF2-40B4-BE49-F238E27FC236}">
                  <a16:creationId xmlns:a16="http://schemas.microsoft.com/office/drawing/2014/main" id="{90576B67-D651-487A-99BF-7F9A16CBF9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36208" y="4006850"/>
              <a:ext cx="389334" cy="15716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to 70">
              <a:extLst>
                <a:ext uri="{FF2B5EF4-FFF2-40B4-BE49-F238E27FC236}">
                  <a16:creationId xmlns:a16="http://schemas.microsoft.com/office/drawing/2014/main" id="{1B43AF37-F23D-4335-8D28-8608ECC2BF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5542" y="3897313"/>
              <a:ext cx="383779" cy="10953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to 71">
              <a:extLst>
                <a:ext uri="{FF2B5EF4-FFF2-40B4-BE49-F238E27FC236}">
                  <a16:creationId xmlns:a16="http://schemas.microsoft.com/office/drawing/2014/main" id="{956BACE1-29CC-4177-B399-D39142A71275}"/>
                </a:ext>
              </a:extLst>
            </p:cNvPr>
            <p:cNvCxnSpPr>
              <a:cxnSpLocks/>
            </p:cNvCxnSpPr>
            <p:nvPr/>
          </p:nvCxnSpPr>
          <p:spPr>
            <a:xfrm>
              <a:off x="4696487" y="3897313"/>
              <a:ext cx="395025" cy="7481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to 72">
              <a:extLst>
                <a:ext uri="{FF2B5EF4-FFF2-40B4-BE49-F238E27FC236}">
                  <a16:creationId xmlns:a16="http://schemas.microsoft.com/office/drawing/2014/main" id="{03B7A778-FA77-425D-BCFE-A8AD14C9C2E7}"/>
                </a:ext>
              </a:extLst>
            </p:cNvPr>
            <p:cNvCxnSpPr>
              <a:cxnSpLocks/>
            </p:cNvCxnSpPr>
            <p:nvPr/>
          </p:nvCxnSpPr>
          <p:spPr>
            <a:xfrm>
              <a:off x="5091512" y="3972123"/>
              <a:ext cx="375838" cy="3472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to 73">
              <a:extLst>
                <a:ext uri="{FF2B5EF4-FFF2-40B4-BE49-F238E27FC236}">
                  <a16:creationId xmlns:a16="http://schemas.microsoft.com/office/drawing/2014/main" id="{B94F7A09-BE71-455F-BDD9-F9708FC5BC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62457" y="3817937"/>
              <a:ext cx="789118" cy="18891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to 74">
              <a:extLst>
                <a:ext uri="{FF2B5EF4-FFF2-40B4-BE49-F238E27FC236}">
                  <a16:creationId xmlns:a16="http://schemas.microsoft.com/office/drawing/2014/main" id="{4B8F1338-81B5-4966-BABB-97D78DA69C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1576" y="3703637"/>
              <a:ext cx="354012" cy="12620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to 75">
              <a:extLst>
                <a:ext uri="{FF2B5EF4-FFF2-40B4-BE49-F238E27FC236}">
                  <a16:creationId xmlns:a16="http://schemas.microsoft.com/office/drawing/2014/main" id="{B4268C15-D2C3-4438-81AF-12D219C6E5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5588" y="3371850"/>
              <a:ext cx="377825" cy="3317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reto 76">
              <a:extLst>
                <a:ext uri="{FF2B5EF4-FFF2-40B4-BE49-F238E27FC236}">
                  <a16:creationId xmlns:a16="http://schemas.microsoft.com/office/drawing/2014/main" id="{8E0EB754-863D-47A0-9C36-D73ACE3129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413" y="3148013"/>
              <a:ext cx="398463" cy="22383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ector reto 77">
              <a:extLst>
                <a:ext uri="{FF2B5EF4-FFF2-40B4-BE49-F238E27FC236}">
                  <a16:creationId xmlns:a16="http://schemas.microsoft.com/office/drawing/2014/main" id="{F501FC7C-8BF1-4029-B9CF-A9F2C8202E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1876" y="2962275"/>
              <a:ext cx="361949" cy="18573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ector reto 78">
              <a:extLst>
                <a:ext uri="{FF2B5EF4-FFF2-40B4-BE49-F238E27FC236}">
                  <a16:creationId xmlns:a16="http://schemas.microsoft.com/office/drawing/2014/main" id="{39FDBCCA-1A53-4851-8670-2C61CF96A8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3825" y="2743200"/>
              <a:ext cx="382588" cy="2190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ector reto 79">
              <a:extLst>
                <a:ext uri="{FF2B5EF4-FFF2-40B4-BE49-F238E27FC236}">
                  <a16:creationId xmlns:a16="http://schemas.microsoft.com/office/drawing/2014/main" id="{91EABAA5-F999-46FF-ABAF-614F9C87DD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26413" y="2667822"/>
              <a:ext cx="385763" cy="7537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ector reto 80">
              <a:extLst>
                <a:ext uri="{FF2B5EF4-FFF2-40B4-BE49-F238E27FC236}">
                  <a16:creationId xmlns:a16="http://schemas.microsoft.com/office/drawing/2014/main" id="{680C006B-B499-488E-8EBE-BDA3D796E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12176" y="2562225"/>
              <a:ext cx="376237" cy="10559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to 81">
              <a:extLst>
                <a:ext uri="{FF2B5EF4-FFF2-40B4-BE49-F238E27FC236}">
                  <a16:creationId xmlns:a16="http://schemas.microsoft.com/office/drawing/2014/main" id="{3D44C663-BA43-436F-BE26-FB723AAC42DF}"/>
                </a:ext>
              </a:extLst>
            </p:cNvPr>
            <p:cNvCxnSpPr>
              <a:cxnSpLocks/>
            </p:cNvCxnSpPr>
            <p:nvPr/>
          </p:nvCxnSpPr>
          <p:spPr>
            <a:xfrm>
              <a:off x="8888413" y="2562225"/>
              <a:ext cx="373832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ctor reto 82">
              <a:extLst>
                <a:ext uri="{FF2B5EF4-FFF2-40B4-BE49-F238E27FC236}">
                  <a16:creationId xmlns:a16="http://schemas.microsoft.com/office/drawing/2014/main" id="{40BB9701-EBF6-46EC-951A-6A5A56A6423D}"/>
                </a:ext>
              </a:extLst>
            </p:cNvPr>
            <p:cNvCxnSpPr>
              <a:cxnSpLocks/>
            </p:cNvCxnSpPr>
            <p:nvPr/>
          </p:nvCxnSpPr>
          <p:spPr>
            <a:xfrm>
              <a:off x="9254726" y="2586038"/>
              <a:ext cx="383756" cy="15716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to 83">
              <a:extLst>
                <a:ext uri="{FF2B5EF4-FFF2-40B4-BE49-F238E27FC236}">
                  <a16:creationId xmlns:a16="http://schemas.microsoft.com/office/drawing/2014/main" id="{0DD94C59-B24B-4757-BFFE-74558648F32D}"/>
                </a:ext>
              </a:extLst>
            </p:cNvPr>
            <p:cNvCxnSpPr>
              <a:cxnSpLocks/>
            </p:cNvCxnSpPr>
            <p:nvPr/>
          </p:nvCxnSpPr>
          <p:spPr>
            <a:xfrm>
              <a:off x="9638482" y="2743200"/>
              <a:ext cx="366313" cy="54610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to 84">
              <a:extLst>
                <a:ext uri="{FF2B5EF4-FFF2-40B4-BE49-F238E27FC236}">
                  <a16:creationId xmlns:a16="http://schemas.microsoft.com/office/drawing/2014/main" id="{E067E6ED-D029-4CF9-8E34-73807A83F06A}"/>
                </a:ext>
              </a:extLst>
            </p:cNvPr>
            <p:cNvCxnSpPr>
              <a:cxnSpLocks/>
            </p:cNvCxnSpPr>
            <p:nvPr/>
          </p:nvCxnSpPr>
          <p:spPr>
            <a:xfrm>
              <a:off x="10004795" y="3289301"/>
              <a:ext cx="413968" cy="3444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to 85">
              <a:extLst>
                <a:ext uri="{FF2B5EF4-FFF2-40B4-BE49-F238E27FC236}">
                  <a16:creationId xmlns:a16="http://schemas.microsoft.com/office/drawing/2014/main" id="{7D7F37DE-D8DF-4C49-A72A-0DEB16A396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02888" y="3506788"/>
              <a:ext cx="382188" cy="127000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to 86">
              <a:extLst>
                <a:ext uri="{FF2B5EF4-FFF2-40B4-BE49-F238E27FC236}">
                  <a16:creationId xmlns:a16="http://schemas.microsoft.com/office/drawing/2014/main" id="{23F2F4B1-8B71-43D5-B33F-2A9FDB4BDC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85076" y="3309938"/>
              <a:ext cx="398093" cy="196850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to 87">
              <a:extLst>
                <a:ext uri="{FF2B5EF4-FFF2-40B4-BE49-F238E27FC236}">
                  <a16:creationId xmlns:a16="http://schemas.microsoft.com/office/drawing/2014/main" id="{4A99141E-EC6D-4AEB-A072-332360B0E1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3300" y="3060834"/>
              <a:ext cx="618022" cy="249104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Agrupar 88">
            <a:extLst>
              <a:ext uri="{FF2B5EF4-FFF2-40B4-BE49-F238E27FC236}">
                <a16:creationId xmlns:a16="http://schemas.microsoft.com/office/drawing/2014/main" id="{A9D296D6-82EC-4F74-8027-D7E906114D03}"/>
              </a:ext>
            </a:extLst>
          </p:cNvPr>
          <p:cNvGrpSpPr/>
          <p:nvPr/>
        </p:nvGrpSpPr>
        <p:grpSpPr>
          <a:xfrm>
            <a:off x="412474" y="2575724"/>
            <a:ext cx="11234843" cy="2298331"/>
            <a:chOff x="412474" y="2575724"/>
            <a:chExt cx="11234843" cy="2298331"/>
          </a:xfrm>
        </p:grpSpPr>
        <p:pic>
          <p:nvPicPr>
            <p:cNvPr id="90" name="Gráfico 1" descr="Carro">
              <a:extLst>
                <a:ext uri="{FF2B5EF4-FFF2-40B4-BE49-F238E27FC236}">
                  <a16:creationId xmlns:a16="http://schemas.microsoft.com/office/drawing/2014/main" id="{48432218-0D3E-4C7B-BB7D-F17FE1FA7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12474" y="4226055"/>
              <a:ext cx="648000" cy="648000"/>
            </a:xfrm>
            <a:prstGeom prst="rect">
              <a:avLst/>
            </a:prstGeom>
          </p:spPr>
        </p:pic>
        <p:pic>
          <p:nvPicPr>
            <p:cNvPr id="91" name="Gráfico 1" descr="Carro">
              <a:extLst>
                <a:ext uri="{FF2B5EF4-FFF2-40B4-BE49-F238E27FC236}">
                  <a16:creationId xmlns:a16="http://schemas.microsoft.com/office/drawing/2014/main" id="{4EF6D3EF-F5FD-48D3-8DAD-B025C47E7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0454454">
              <a:off x="1875611" y="3729699"/>
              <a:ext cx="648000" cy="648000"/>
            </a:xfrm>
            <a:prstGeom prst="rect">
              <a:avLst/>
            </a:prstGeom>
          </p:spPr>
        </p:pic>
        <p:pic>
          <p:nvPicPr>
            <p:cNvPr id="92" name="Gráfico 1" descr="Carro">
              <a:extLst>
                <a:ext uri="{FF2B5EF4-FFF2-40B4-BE49-F238E27FC236}">
                  <a16:creationId xmlns:a16="http://schemas.microsoft.com/office/drawing/2014/main" id="{E6F168BF-D911-4367-ADE2-94E6F2CD7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720280">
              <a:off x="3528164" y="3896371"/>
              <a:ext cx="648000" cy="648000"/>
            </a:xfrm>
            <a:prstGeom prst="rect">
              <a:avLst/>
            </a:prstGeom>
          </p:spPr>
        </p:pic>
        <p:pic>
          <p:nvPicPr>
            <p:cNvPr id="93" name="Gráfico 1" descr="Carro">
              <a:extLst>
                <a:ext uri="{FF2B5EF4-FFF2-40B4-BE49-F238E27FC236}">
                  <a16:creationId xmlns:a16="http://schemas.microsoft.com/office/drawing/2014/main" id="{0ED2BA26-7892-4806-A6DA-FA9F91D3A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427972">
              <a:off x="4932245" y="3821214"/>
              <a:ext cx="648000" cy="648000"/>
            </a:xfrm>
            <a:prstGeom prst="rect">
              <a:avLst/>
            </a:prstGeom>
          </p:spPr>
        </p:pic>
        <p:pic>
          <p:nvPicPr>
            <p:cNvPr id="94" name="Gráfico 1" descr="Carro">
              <a:extLst>
                <a:ext uri="{FF2B5EF4-FFF2-40B4-BE49-F238E27FC236}">
                  <a16:creationId xmlns:a16="http://schemas.microsoft.com/office/drawing/2014/main" id="{F1473A55-65D3-4B84-B508-0BBB838B6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9897617">
              <a:off x="6157997" y="3562036"/>
              <a:ext cx="648000" cy="648000"/>
            </a:xfrm>
            <a:prstGeom prst="rect">
              <a:avLst/>
            </a:prstGeom>
          </p:spPr>
        </p:pic>
        <p:pic>
          <p:nvPicPr>
            <p:cNvPr id="95" name="Gráfico 1" descr="Carro">
              <a:extLst>
                <a:ext uri="{FF2B5EF4-FFF2-40B4-BE49-F238E27FC236}">
                  <a16:creationId xmlns:a16="http://schemas.microsoft.com/office/drawing/2014/main" id="{BAD6C6E4-AE55-43EF-A7B4-864445B3A1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0699257">
              <a:off x="7925575" y="2575724"/>
              <a:ext cx="648000" cy="648000"/>
            </a:xfrm>
            <a:prstGeom prst="rect">
              <a:avLst/>
            </a:prstGeom>
          </p:spPr>
        </p:pic>
        <p:pic>
          <p:nvPicPr>
            <p:cNvPr id="96" name="Gráfico 1" descr="Carro">
              <a:extLst>
                <a:ext uri="{FF2B5EF4-FFF2-40B4-BE49-F238E27FC236}">
                  <a16:creationId xmlns:a16="http://schemas.microsoft.com/office/drawing/2014/main" id="{2871978B-E5A6-42BA-933F-FBDCEB0ADC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3267697">
              <a:off x="9777480" y="2944265"/>
              <a:ext cx="648000" cy="648000"/>
            </a:xfrm>
            <a:prstGeom prst="rect">
              <a:avLst/>
            </a:prstGeom>
          </p:spPr>
        </p:pic>
        <p:pic>
          <p:nvPicPr>
            <p:cNvPr id="97" name="Gráfico 1" descr="Carro">
              <a:extLst>
                <a:ext uri="{FF2B5EF4-FFF2-40B4-BE49-F238E27FC236}">
                  <a16:creationId xmlns:a16="http://schemas.microsoft.com/office/drawing/2014/main" id="{C553860E-C5AF-46C1-9BEA-26FF227E3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20300515">
              <a:off x="10999317" y="3145183"/>
              <a:ext cx="648000" cy="648000"/>
            </a:xfrm>
            <a:prstGeom prst="rect">
              <a:avLst/>
            </a:prstGeom>
          </p:spPr>
        </p:pic>
      </p:grpSp>
      <p:sp>
        <p:nvSpPr>
          <p:cNvPr id="3" name="AutoShape 2" descr="Resultado de imagem para temer bolsonaro">
            <a:extLst>
              <a:ext uri="{FF2B5EF4-FFF2-40B4-BE49-F238E27FC236}">
                <a16:creationId xmlns:a16="http://schemas.microsoft.com/office/drawing/2014/main" id="{84D99541-0048-42A1-8836-20F13C1EADA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54375095-B805-41D2-8FB3-678B0E3B95C0}"/>
              </a:ext>
            </a:extLst>
          </p:cNvPr>
          <p:cNvSpPr txBox="1"/>
          <p:nvPr/>
        </p:nvSpPr>
        <p:spPr>
          <a:xfrm>
            <a:off x="136385" y="4805301"/>
            <a:ext cx="2810050" cy="408623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rgbClr val="FFC000"/>
                </a:solidFill>
              </a:rPr>
              <a:t>Vendas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anuais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em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milhares</a:t>
            </a:r>
            <a:endParaRPr lang="pt-BR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58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5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6517E752-A012-4139-9768-8D12BA7A89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4523697"/>
              </p:ext>
            </p:extLst>
          </p:nvPr>
        </p:nvGraphicFramePr>
        <p:xfrm>
          <a:off x="2031999" y="3429000"/>
          <a:ext cx="8128000" cy="3100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4" name="Imagem 13">
            <a:extLst>
              <a:ext uri="{FF2B5EF4-FFF2-40B4-BE49-F238E27FC236}">
                <a16:creationId xmlns:a16="http://schemas.microsoft.com/office/drawing/2014/main" id="{2197AEA9-CA22-4DA9-B2B0-49D5452FF82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4440"/>
          <a:stretch/>
        </p:blipFill>
        <p:spPr>
          <a:xfrm>
            <a:off x="-1" y="-15355"/>
            <a:ext cx="12192001" cy="29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40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BF870A2-C3FD-418E-B50C-FFDB2713DD02}"/>
              </a:ext>
            </a:extLst>
          </p:cNvPr>
          <p:cNvSpPr txBox="1"/>
          <p:nvPr/>
        </p:nvSpPr>
        <p:spPr>
          <a:xfrm>
            <a:off x="970085" y="521067"/>
            <a:ext cx="10251831" cy="783193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solidFill>
                  <a:srgbClr val="7030A0"/>
                </a:solidFill>
              </a:rPr>
              <a:t>Regressão</a:t>
            </a:r>
            <a:r>
              <a:rPr lang="en-US" sz="4000" b="1" dirty="0">
                <a:solidFill>
                  <a:srgbClr val="7030A0"/>
                </a:solidFill>
              </a:rPr>
              <a:t> Linear</a:t>
            </a:r>
            <a:endParaRPr lang="pt-BR" sz="4000" b="1" dirty="0">
              <a:solidFill>
                <a:srgbClr val="7030A0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65AB5AA-9375-416A-AA20-DE0346F75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4442"/>
            <a:ext cx="12192000" cy="495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232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74C73467-F861-4DC9-8FAE-281A262ABF36}"/>
              </a:ext>
            </a:extLst>
          </p:cNvPr>
          <p:cNvSpPr/>
          <p:nvPr/>
        </p:nvSpPr>
        <p:spPr>
          <a:xfrm>
            <a:off x="0" y="0"/>
            <a:ext cx="2655792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C970897D-4CCA-4D60-AE7F-C7F04F7A8995}"/>
              </a:ext>
            </a:extLst>
          </p:cNvPr>
          <p:cNvGrpSpPr/>
          <p:nvPr/>
        </p:nvGrpSpPr>
        <p:grpSpPr>
          <a:xfrm>
            <a:off x="2944586" y="768246"/>
            <a:ext cx="7988108" cy="5837568"/>
            <a:chOff x="2944586" y="768246"/>
            <a:chExt cx="7988108" cy="5837568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804526FB-358F-9C48-97B6-79D911F5F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47964" y="790214"/>
              <a:ext cx="7084730" cy="5022757"/>
            </a:xfrm>
            <a:prstGeom prst="rect">
              <a:avLst/>
            </a:prstGeom>
          </p:spPr>
        </p:pic>
        <p:sp>
          <p:nvSpPr>
            <p:cNvPr id="2" name="CaixaDeTexto 1">
              <a:extLst>
                <a:ext uri="{FF2B5EF4-FFF2-40B4-BE49-F238E27FC236}">
                  <a16:creationId xmlns:a16="http://schemas.microsoft.com/office/drawing/2014/main" id="{4E34F65E-62AB-4554-BBC9-C8B47C08C2B2}"/>
                </a:ext>
              </a:extLst>
            </p:cNvPr>
            <p:cNvSpPr txBox="1"/>
            <p:nvPr/>
          </p:nvSpPr>
          <p:spPr>
            <a:xfrm>
              <a:off x="4107834" y="1267523"/>
              <a:ext cx="914400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pPr algn="r"/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</a:rPr>
                <a:t>PIB</a:t>
              </a:r>
              <a:endParaRPr lang="pt-BR" sz="16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EAA2FFCC-87FD-43CA-94E9-CF825F9785BC}"/>
                </a:ext>
              </a:extLst>
            </p:cNvPr>
            <p:cNvSpPr txBox="1"/>
            <p:nvPr/>
          </p:nvSpPr>
          <p:spPr>
            <a:xfrm rot="16200000">
              <a:off x="8663729" y="5673499"/>
              <a:ext cx="1526076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Taxa de </a:t>
              </a:r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Câmbio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E67BC323-EA3D-4017-B517-1930AF759824}"/>
                </a:ext>
              </a:extLst>
            </p:cNvPr>
            <p:cNvSpPr txBox="1"/>
            <p:nvPr/>
          </p:nvSpPr>
          <p:spPr>
            <a:xfrm>
              <a:off x="3496156" y="4296097"/>
              <a:ext cx="1526077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Dívida</a:t>
              </a:r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Pública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CD2ECB7C-D2FD-406D-9F80-377D99042EF7}"/>
                </a:ext>
              </a:extLst>
            </p:cNvPr>
            <p:cNvSpPr txBox="1"/>
            <p:nvPr/>
          </p:nvSpPr>
          <p:spPr>
            <a:xfrm>
              <a:off x="2944586" y="3656972"/>
              <a:ext cx="2077648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IPCA Mensal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A060C4AC-B31C-49E5-B043-107148749B0D}"/>
                </a:ext>
              </a:extLst>
            </p:cNvPr>
            <p:cNvSpPr txBox="1"/>
            <p:nvPr/>
          </p:nvSpPr>
          <p:spPr>
            <a:xfrm>
              <a:off x="2944586" y="3066834"/>
              <a:ext cx="2077648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Taxa de </a:t>
              </a:r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Desemprego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6326D40C-C8D8-4A96-821F-A943FAF7F3F2}"/>
                </a:ext>
              </a:extLst>
            </p:cNvPr>
            <p:cNvSpPr txBox="1"/>
            <p:nvPr/>
          </p:nvSpPr>
          <p:spPr>
            <a:xfrm>
              <a:off x="3496156" y="2509354"/>
              <a:ext cx="1526078" cy="33759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Salário</a:t>
              </a:r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Mínimo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7FCAF86D-4FE7-481F-8B4D-5F52E88AAC16}"/>
                </a:ext>
              </a:extLst>
            </p:cNvPr>
            <p:cNvSpPr txBox="1"/>
            <p:nvPr/>
          </p:nvSpPr>
          <p:spPr>
            <a:xfrm>
              <a:off x="3847964" y="1919215"/>
              <a:ext cx="1188784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Taxa </a:t>
              </a:r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Selic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49237FDB-B411-48CF-BCCE-17C033E6FCF9}"/>
                </a:ext>
              </a:extLst>
            </p:cNvPr>
            <p:cNvSpPr txBox="1"/>
            <p:nvPr/>
          </p:nvSpPr>
          <p:spPr>
            <a:xfrm>
              <a:off x="3791303" y="768246"/>
              <a:ext cx="1230931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pPr algn="r"/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</a:rPr>
                <a:t>Produção</a:t>
              </a:r>
              <a:endParaRPr lang="pt-BR" sz="16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4F00A5F9-F7D2-4B4E-871E-D1D289FE36C5}"/>
                </a:ext>
              </a:extLst>
            </p:cNvPr>
            <p:cNvSpPr txBox="1"/>
            <p:nvPr/>
          </p:nvSpPr>
          <p:spPr>
            <a:xfrm>
              <a:off x="3496158" y="4854538"/>
              <a:ext cx="1526076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Taxa de </a:t>
              </a:r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Câmbio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573D991B-89AA-498E-92AF-DC93EB0A0007}"/>
                </a:ext>
              </a:extLst>
            </p:cNvPr>
            <p:cNvSpPr txBox="1"/>
            <p:nvPr/>
          </p:nvSpPr>
          <p:spPr>
            <a:xfrm rot="16200000">
              <a:off x="8079922" y="5658984"/>
              <a:ext cx="1526077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Dívida</a:t>
              </a:r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Pública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340C7921-F121-4C73-AF6E-F120077B7D66}"/>
                </a:ext>
              </a:extLst>
            </p:cNvPr>
            <p:cNvSpPr txBox="1"/>
            <p:nvPr/>
          </p:nvSpPr>
          <p:spPr>
            <a:xfrm rot="16200000">
              <a:off x="7578470" y="5564677"/>
              <a:ext cx="1362222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IPCA Mensal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9B657932-E4F2-4EAD-9003-C59D43521462}"/>
                </a:ext>
              </a:extLst>
            </p:cNvPr>
            <p:cNvSpPr txBox="1"/>
            <p:nvPr/>
          </p:nvSpPr>
          <p:spPr>
            <a:xfrm rot="16200000">
              <a:off x="6886187" y="5658984"/>
              <a:ext cx="1526078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Tx </a:t>
              </a:r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Desemprego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278FC2B1-2921-4964-93EA-2F5AA2C82ED8}"/>
                </a:ext>
              </a:extLst>
            </p:cNvPr>
            <p:cNvSpPr txBox="1"/>
            <p:nvPr/>
          </p:nvSpPr>
          <p:spPr>
            <a:xfrm rot="16200000">
              <a:off x="6276314" y="5644174"/>
              <a:ext cx="1526078" cy="33759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Salário</a:t>
              </a:r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Mínimo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8BD195C4-60E8-4C8E-BCC5-B078AC7005BF}"/>
                </a:ext>
              </a:extLst>
            </p:cNvPr>
            <p:cNvSpPr txBox="1"/>
            <p:nvPr/>
          </p:nvSpPr>
          <p:spPr>
            <a:xfrm rot="16200000">
              <a:off x="5899902" y="5475046"/>
              <a:ext cx="1188784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bg2">
                      <a:lumMod val="25000"/>
                    </a:schemeClr>
                  </a:solidFill>
                </a:rPr>
                <a:t>Taxa </a:t>
              </a:r>
              <a:r>
                <a:rPr lang="en-US" sz="1600" b="1" dirty="0" err="1">
                  <a:solidFill>
                    <a:schemeClr val="bg2">
                      <a:lumMod val="25000"/>
                    </a:schemeClr>
                  </a:solidFill>
                </a:rPr>
                <a:t>Selic</a:t>
              </a:r>
              <a:endParaRPr lang="pt-BR" sz="16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2202CA92-27DD-4205-A83A-E7ED0329065F}"/>
                </a:ext>
              </a:extLst>
            </p:cNvPr>
            <p:cNvSpPr txBox="1"/>
            <p:nvPr/>
          </p:nvSpPr>
          <p:spPr>
            <a:xfrm rot="16200000">
              <a:off x="5426740" y="5377698"/>
              <a:ext cx="914400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pPr algn="r"/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</a:rPr>
                <a:t>PIB</a:t>
              </a:r>
              <a:endParaRPr lang="pt-BR" sz="16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F9EC06F2-81E5-41CA-91E8-ABC54B0C13CB}"/>
                </a:ext>
              </a:extLst>
            </p:cNvPr>
            <p:cNvSpPr txBox="1"/>
            <p:nvPr/>
          </p:nvSpPr>
          <p:spPr>
            <a:xfrm rot="16200000">
              <a:off x="4705980" y="5535962"/>
              <a:ext cx="1230931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pPr algn="r"/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</a:rPr>
                <a:t>Produção</a:t>
              </a:r>
              <a:endParaRPr lang="pt-BR" sz="16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BC4DEA3D-90F9-4D78-A9B6-AB3399BA5134}"/>
                </a:ext>
              </a:extLst>
            </p:cNvPr>
            <p:cNvSpPr txBox="1"/>
            <p:nvPr/>
          </p:nvSpPr>
          <p:spPr>
            <a:xfrm>
              <a:off x="7434883" y="812647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-0,62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35" name="CaixaDeTexto 34">
              <a:extLst>
                <a:ext uri="{FF2B5EF4-FFF2-40B4-BE49-F238E27FC236}">
                  <a16:creationId xmlns:a16="http://schemas.microsoft.com/office/drawing/2014/main" id="{A9C96EC6-FE66-4926-8C54-D7055082F807}"/>
                </a:ext>
              </a:extLst>
            </p:cNvPr>
            <p:cNvSpPr txBox="1"/>
            <p:nvPr/>
          </p:nvSpPr>
          <p:spPr>
            <a:xfrm>
              <a:off x="6263709" y="812647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-0,7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F49C877C-D40B-42ED-A02F-D7AAA57A1F9B}"/>
                </a:ext>
              </a:extLst>
            </p:cNvPr>
            <p:cNvSpPr txBox="1"/>
            <p:nvPr/>
          </p:nvSpPr>
          <p:spPr>
            <a:xfrm>
              <a:off x="8020470" y="812647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-0,3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75375332-9FCF-46D3-B01A-65D9D8830DA8}"/>
                </a:ext>
              </a:extLst>
            </p:cNvPr>
            <p:cNvSpPr txBox="1"/>
            <p:nvPr/>
          </p:nvSpPr>
          <p:spPr>
            <a:xfrm>
              <a:off x="8606057" y="812647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-0,15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EDA97B08-9CEC-4980-89B5-4B1230E0E631}"/>
                </a:ext>
              </a:extLst>
            </p:cNvPr>
            <p:cNvSpPr txBox="1"/>
            <p:nvPr/>
          </p:nvSpPr>
          <p:spPr>
            <a:xfrm>
              <a:off x="9191644" y="812647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0,17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44" name="CaixaDeTexto 43">
              <a:extLst>
                <a:ext uri="{FF2B5EF4-FFF2-40B4-BE49-F238E27FC236}">
                  <a16:creationId xmlns:a16="http://schemas.microsoft.com/office/drawing/2014/main" id="{E71FDE33-C294-4911-B0E5-3A1686034788}"/>
                </a:ext>
              </a:extLst>
            </p:cNvPr>
            <p:cNvSpPr txBox="1"/>
            <p:nvPr/>
          </p:nvSpPr>
          <p:spPr>
            <a:xfrm>
              <a:off x="5092535" y="812647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-0,7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F7F2AC09-F151-4CEB-B0A7-9D6CA91C229C}"/>
                </a:ext>
              </a:extLst>
            </p:cNvPr>
            <p:cNvSpPr txBox="1"/>
            <p:nvPr/>
          </p:nvSpPr>
          <p:spPr>
            <a:xfrm>
              <a:off x="5678122" y="812647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-0,68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C6EB5B42-CE63-47E9-B51A-7EEF60A95C06}"/>
                </a:ext>
              </a:extLst>
            </p:cNvPr>
            <p:cNvSpPr txBox="1"/>
            <p:nvPr/>
          </p:nvSpPr>
          <p:spPr>
            <a:xfrm>
              <a:off x="6849296" y="812647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-0,77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36467D5C-6ED2-45D8-A431-72F0450C3329}"/>
                </a:ext>
              </a:extLst>
            </p:cNvPr>
            <p:cNvSpPr txBox="1"/>
            <p:nvPr/>
          </p:nvSpPr>
          <p:spPr>
            <a:xfrm>
              <a:off x="6843335" y="4900020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-0,62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6FFF186-67DC-4A08-A6D8-1F552E0EEAF1}"/>
                </a:ext>
              </a:extLst>
            </p:cNvPr>
            <p:cNvSpPr txBox="1"/>
            <p:nvPr/>
          </p:nvSpPr>
          <p:spPr>
            <a:xfrm>
              <a:off x="8018369" y="4900020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-0,7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39D34678-A716-43B4-81D8-093D7D49EC50}"/>
                </a:ext>
              </a:extLst>
            </p:cNvPr>
            <p:cNvSpPr txBox="1"/>
            <p:nvPr/>
          </p:nvSpPr>
          <p:spPr>
            <a:xfrm>
              <a:off x="6255818" y="4900020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-0,3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50" name="CaixaDeTexto 49">
              <a:extLst>
                <a:ext uri="{FF2B5EF4-FFF2-40B4-BE49-F238E27FC236}">
                  <a16:creationId xmlns:a16="http://schemas.microsoft.com/office/drawing/2014/main" id="{2CDDC821-DD07-495B-80A6-A30940EE5962}"/>
                </a:ext>
              </a:extLst>
            </p:cNvPr>
            <p:cNvSpPr txBox="1"/>
            <p:nvPr/>
          </p:nvSpPr>
          <p:spPr>
            <a:xfrm>
              <a:off x="5668301" y="4900020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-0,15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51" name="CaixaDeTexto 50">
              <a:extLst>
                <a:ext uri="{FF2B5EF4-FFF2-40B4-BE49-F238E27FC236}">
                  <a16:creationId xmlns:a16="http://schemas.microsoft.com/office/drawing/2014/main" id="{F1C887C7-13CA-4C05-A781-A964C570C039}"/>
                </a:ext>
              </a:extLst>
            </p:cNvPr>
            <p:cNvSpPr txBox="1"/>
            <p:nvPr/>
          </p:nvSpPr>
          <p:spPr>
            <a:xfrm>
              <a:off x="5080784" y="4900020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0,17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5F59BE48-0A98-424C-83C4-F3BE23736A5F}"/>
                </a:ext>
              </a:extLst>
            </p:cNvPr>
            <p:cNvSpPr txBox="1"/>
            <p:nvPr/>
          </p:nvSpPr>
          <p:spPr>
            <a:xfrm>
              <a:off x="9193402" y="4900020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-0,7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53" name="CaixaDeTexto 52">
              <a:extLst>
                <a:ext uri="{FF2B5EF4-FFF2-40B4-BE49-F238E27FC236}">
                  <a16:creationId xmlns:a16="http://schemas.microsoft.com/office/drawing/2014/main" id="{E345E15B-E5A6-466D-B053-A2DA5F6705E8}"/>
                </a:ext>
              </a:extLst>
            </p:cNvPr>
            <p:cNvSpPr txBox="1"/>
            <p:nvPr/>
          </p:nvSpPr>
          <p:spPr>
            <a:xfrm>
              <a:off x="8605886" y="4900020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-0,68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54" name="CaixaDeTexto 53">
              <a:extLst>
                <a:ext uri="{FF2B5EF4-FFF2-40B4-BE49-F238E27FC236}">
                  <a16:creationId xmlns:a16="http://schemas.microsoft.com/office/drawing/2014/main" id="{8F2E38DD-7F85-4160-8143-4D9A727FE964}"/>
                </a:ext>
              </a:extLst>
            </p:cNvPr>
            <p:cNvSpPr txBox="1"/>
            <p:nvPr/>
          </p:nvSpPr>
          <p:spPr>
            <a:xfrm>
              <a:off x="7430852" y="4900020"/>
              <a:ext cx="457200" cy="216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pt-BR"/>
              </a:defPPr>
              <a:lvl1pPr algn="ctr">
                <a:defRPr sz="2000" b="1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sz="1000" b="0" dirty="0">
                  <a:solidFill>
                    <a:schemeClr val="bg2">
                      <a:lumMod val="25000"/>
                    </a:schemeClr>
                  </a:solidFill>
                </a:rPr>
                <a:t>-0,77</a:t>
              </a:r>
              <a:endParaRPr lang="pt-BR" sz="1000" b="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3149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edifício&#10;&#10;Descrição gerada automaticamente">
            <a:extLst>
              <a:ext uri="{FF2B5EF4-FFF2-40B4-BE49-F238E27FC236}">
                <a16:creationId xmlns:a16="http://schemas.microsoft.com/office/drawing/2014/main" id="{625A1A3A-AA24-2C40-8740-9047DDE98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91" y="390498"/>
            <a:ext cx="11160000" cy="6077004"/>
          </a:xfrm>
          <a:prstGeom prst="rect">
            <a:avLst/>
          </a:prstGeom>
        </p:spPr>
      </p:pic>
      <p:pic>
        <p:nvPicPr>
          <p:cNvPr id="4" name="Imagem 3" descr="Uma imagem contendo edifício, homem, branco&#10;&#10;Descrição gerada automaticamente">
            <a:extLst>
              <a:ext uri="{FF2B5EF4-FFF2-40B4-BE49-F238E27FC236}">
                <a16:creationId xmlns:a16="http://schemas.microsoft.com/office/drawing/2014/main" id="{8EDCFAAE-74FC-41ED-A993-65F7B564B3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736"/>
          <a:stretch/>
        </p:blipFill>
        <p:spPr>
          <a:xfrm>
            <a:off x="548641" y="6358600"/>
            <a:ext cx="11324491" cy="367047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9CBA5E4B-16D2-4BEC-BFF5-693AE688A94E}"/>
              </a:ext>
            </a:extLst>
          </p:cNvPr>
          <p:cNvSpPr/>
          <p:nvPr/>
        </p:nvSpPr>
        <p:spPr>
          <a:xfrm>
            <a:off x="2729132" y="390498"/>
            <a:ext cx="1336431" cy="1346227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7670F51-7272-4256-A1BA-A7F0DF4E10B9}"/>
              </a:ext>
            </a:extLst>
          </p:cNvPr>
          <p:cNvSpPr/>
          <p:nvPr/>
        </p:nvSpPr>
        <p:spPr>
          <a:xfrm>
            <a:off x="5811193" y="390498"/>
            <a:ext cx="1336431" cy="1346227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EB8D582D-D98A-4246-B45F-ACD3F793B694}"/>
              </a:ext>
            </a:extLst>
          </p:cNvPr>
          <p:cNvSpPr/>
          <p:nvPr/>
        </p:nvSpPr>
        <p:spPr>
          <a:xfrm>
            <a:off x="10229687" y="390498"/>
            <a:ext cx="1336431" cy="1346227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E7BB2B45-51BF-4E88-8B93-65C275C69324}"/>
              </a:ext>
            </a:extLst>
          </p:cNvPr>
          <p:cNvSpPr/>
          <p:nvPr/>
        </p:nvSpPr>
        <p:spPr>
          <a:xfrm>
            <a:off x="2729132" y="5012373"/>
            <a:ext cx="1336431" cy="1346227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81056BA7-58AC-492C-A3B7-6D5981A5ED36}"/>
              </a:ext>
            </a:extLst>
          </p:cNvPr>
          <p:cNvSpPr/>
          <p:nvPr/>
        </p:nvSpPr>
        <p:spPr>
          <a:xfrm>
            <a:off x="0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415EC69-24BF-4082-A014-83C94811B3C3}"/>
              </a:ext>
            </a:extLst>
          </p:cNvPr>
          <p:cNvSpPr/>
          <p:nvPr/>
        </p:nvSpPr>
        <p:spPr>
          <a:xfrm>
            <a:off x="11754882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1583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texto, screenshot&#10;&#10;Descrição gerada automaticamente">
            <a:extLst>
              <a:ext uri="{FF2B5EF4-FFF2-40B4-BE49-F238E27FC236}">
                <a16:creationId xmlns:a16="http://schemas.microsoft.com/office/drawing/2014/main" id="{D72222CF-4074-C14D-9C7E-8DA43F5AEB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42"/>
          <a:stretch/>
        </p:blipFill>
        <p:spPr>
          <a:xfrm>
            <a:off x="793750" y="698500"/>
            <a:ext cx="10604500" cy="60071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7AEF941-1B9A-40A9-8C34-20218D1CEED1}"/>
              </a:ext>
            </a:extLst>
          </p:cNvPr>
          <p:cNvSpPr txBox="1"/>
          <p:nvPr/>
        </p:nvSpPr>
        <p:spPr>
          <a:xfrm>
            <a:off x="800100" y="203706"/>
            <a:ext cx="9451730" cy="578882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7030A0"/>
                </a:solidFill>
              </a:rPr>
              <a:t>Histórico</a:t>
            </a:r>
            <a:r>
              <a:rPr lang="en-US" sz="2800" b="1" dirty="0">
                <a:solidFill>
                  <a:srgbClr val="7030A0"/>
                </a:solidFill>
              </a:rPr>
              <a:t> da </a:t>
            </a:r>
            <a:r>
              <a:rPr lang="en-US" sz="2800" b="1" dirty="0" err="1">
                <a:solidFill>
                  <a:srgbClr val="7030A0"/>
                </a:solidFill>
              </a:rPr>
              <a:t>Produção</a:t>
            </a:r>
            <a:r>
              <a:rPr lang="en-US" sz="2800" b="1" dirty="0">
                <a:solidFill>
                  <a:srgbClr val="7030A0"/>
                </a:solidFill>
              </a:rPr>
              <a:t> de </a:t>
            </a:r>
            <a:r>
              <a:rPr lang="en-US" sz="2800" b="1" dirty="0" err="1">
                <a:solidFill>
                  <a:srgbClr val="7030A0"/>
                </a:solidFill>
              </a:rPr>
              <a:t>Veículos</a:t>
            </a:r>
            <a:endParaRPr lang="pt-BR" sz="2400" b="1" dirty="0">
              <a:solidFill>
                <a:srgbClr val="7030A0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55A0A22-032F-469A-8D50-7829ECAEBCDD}"/>
              </a:ext>
            </a:extLst>
          </p:cNvPr>
          <p:cNvSpPr/>
          <p:nvPr/>
        </p:nvSpPr>
        <p:spPr>
          <a:xfrm>
            <a:off x="0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ACD0165-9CB9-42E9-9C4A-7E7F0A6EF2C6}"/>
              </a:ext>
            </a:extLst>
          </p:cNvPr>
          <p:cNvSpPr/>
          <p:nvPr/>
        </p:nvSpPr>
        <p:spPr>
          <a:xfrm>
            <a:off x="11754882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F5CF383B-4CDD-4111-A2FF-5A13539E99C1}"/>
              </a:ext>
            </a:extLst>
          </p:cNvPr>
          <p:cNvSpPr/>
          <p:nvPr/>
        </p:nvSpPr>
        <p:spPr>
          <a:xfrm>
            <a:off x="917817" y="2016383"/>
            <a:ext cx="10283583" cy="4637911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8397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04A2358A-843A-9F44-BD5C-C1FF368734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0"/>
          <a:stretch/>
        </p:blipFill>
        <p:spPr>
          <a:xfrm>
            <a:off x="647700" y="418306"/>
            <a:ext cx="9639439" cy="6021388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F5DD101A-42D9-4FEF-8F56-EDA73494DA31}"/>
              </a:ext>
            </a:extLst>
          </p:cNvPr>
          <p:cNvSpPr/>
          <p:nvPr/>
        </p:nvSpPr>
        <p:spPr>
          <a:xfrm>
            <a:off x="-2547" y="-19050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86E9038-58D9-4EAD-ACF1-567077DA6A74}"/>
              </a:ext>
            </a:extLst>
          </p:cNvPr>
          <p:cNvSpPr/>
          <p:nvPr/>
        </p:nvSpPr>
        <p:spPr>
          <a:xfrm>
            <a:off x="11754882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20BB4B0-5872-441F-A7FD-EE37C5E24A20}"/>
              </a:ext>
            </a:extLst>
          </p:cNvPr>
          <p:cNvSpPr/>
          <p:nvPr/>
        </p:nvSpPr>
        <p:spPr>
          <a:xfrm>
            <a:off x="711200" y="1744980"/>
            <a:ext cx="7089531" cy="4694714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6D3F5EE7-5C1A-4846-A79C-E54C20B583DC}"/>
              </a:ext>
            </a:extLst>
          </p:cNvPr>
          <p:cNvGrpSpPr/>
          <p:nvPr/>
        </p:nvGrpSpPr>
        <p:grpSpPr>
          <a:xfrm>
            <a:off x="7137400" y="2182840"/>
            <a:ext cx="4389438" cy="432580"/>
            <a:chOff x="7137400" y="2182840"/>
            <a:chExt cx="4389438" cy="432580"/>
          </a:xfrm>
        </p:grpSpPr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132CBFB3-3D2D-487F-ADA8-E17B461A8364}"/>
                </a:ext>
              </a:extLst>
            </p:cNvPr>
            <p:cNvGrpSpPr/>
            <p:nvPr/>
          </p:nvGrpSpPr>
          <p:grpSpPr>
            <a:xfrm>
              <a:off x="8310214" y="2182840"/>
              <a:ext cx="3216624" cy="432580"/>
              <a:chOff x="7798468" y="1969480"/>
              <a:chExt cx="3216624" cy="432580"/>
            </a:xfrm>
          </p:grpSpPr>
          <p:pic>
            <p:nvPicPr>
              <p:cNvPr id="19" name="Imagem 18" descr="Tela de celular com texto preto sobre fundo branco&#10;&#10;Descrição gerada automaticamente">
                <a:extLst>
                  <a:ext uri="{FF2B5EF4-FFF2-40B4-BE49-F238E27FC236}">
                    <a16:creationId xmlns:a16="http://schemas.microsoft.com/office/drawing/2014/main" id="{8001D70A-5FE5-421E-95C1-132BD0FF5CD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8783" t="27864" r="52209" b="68823"/>
              <a:stretch/>
            </p:blipFill>
            <p:spPr>
              <a:xfrm>
                <a:off x="7798468" y="1992340"/>
                <a:ext cx="1914280" cy="409720"/>
              </a:xfrm>
              <a:prstGeom prst="rect">
                <a:avLst/>
              </a:prstGeom>
            </p:spPr>
          </p:pic>
          <p:pic>
            <p:nvPicPr>
              <p:cNvPr id="20" name="Imagem 19" descr="Tela de celular com texto preto sobre fundo branco&#10;&#10;Descrição gerada automaticamente">
                <a:extLst>
                  <a:ext uri="{FF2B5EF4-FFF2-40B4-BE49-F238E27FC236}">
                    <a16:creationId xmlns:a16="http://schemas.microsoft.com/office/drawing/2014/main" id="{CDB46A92-4EEE-4A9D-9E3B-4F739D7B47F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3800" t="27864" r="30121" b="69196"/>
              <a:stretch/>
            </p:blipFill>
            <p:spPr>
              <a:xfrm>
                <a:off x="9559185" y="1969480"/>
                <a:ext cx="1455907" cy="409720"/>
              </a:xfrm>
              <a:prstGeom prst="rect">
                <a:avLst/>
              </a:prstGeom>
            </p:spPr>
          </p:pic>
        </p:grpSp>
        <p:cxnSp>
          <p:nvCxnSpPr>
            <p:cNvPr id="21" name="Conector reto 20">
              <a:extLst>
                <a:ext uri="{FF2B5EF4-FFF2-40B4-BE49-F238E27FC236}">
                  <a16:creationId xmlns:a16="http://schemas.microsoft.com/office/drawing/2014/main" id="{D01F0142-537F-4C37-BA14-C8C578B9B129}"/>
                </a:ext>
              </a:extLst>
            </p:cNvPr>
            <p:cNvCxnSpPr>
              <a:endCxn id="19" idx="1"/>
            </p:cNvCxnSpPr>
            <p:nvPr/>
          </p:nvCxnSpPr>
          <p:spPr>
            <a:xfrm>
              <a:off x="7137400" y="2205700"/>
              <a:ext cx="1172814" cy="204860"/>
            </a:xfrm>
            <a:prstGeom prst="line">
              <a:avLst/>
            </a:prstGeom>
            <a:ln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257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 hidden="1">
            <a:extLst>
              <a:ext uri="{FF2B5EF4-FFF2-40B4-BE49-F238E27FC236}">
                <a16:creationId xmlns:a16="http://schemas.microsoft.com/office/drawing/2014/main" id="{A0EAE6D0-0937-411D-BF6D-C2562CDE9EA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381216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3" name="Slide do think-cell" r:id="rId4" imgW="270" imgH="270" progId="TCLayout.ActiveDocument.1">
                  <p:embed/>
                </p:oleObj>
              </mc:Choice>
              <mc:Fallback>
                <p:oleObj name="Slide do think-cell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Imagem 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0B2B35F6-5B2A-9548-ABCD-085D80543AC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563"/>
          <a:stretch/>
        </p:blipFill>
        <p:spPr>
          <a:xfrm>
            <a:off x="930726" y="891360"/>
            <a:ext cx="10414000" cy="3552407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D893774B-1C56-4A2C-BD13-E0D0D515BCCE}"/>
              </a:ext>
            </a:extLst>
          </p:cNvPr>
          <p:cNvSpPr/>
          <p:nvPr/>
        </p:nvSpPr>
        <p:spPr>
          <a:xfrm>
            <a:off x="0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3314E98-9F20-40D3-A9E1-80B2717B9664}"/>
              </a:ext>
            </a:extLst>
          </p:cNvPr>
          <p:cNvSpPr/>
          <p:nvPr/>
        </p:nvSpPr>
        <p:spPr>
          <a:xfrm>
            <a:off x="11754882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1657C4F-BC4D-4ACC-B9E9-159850A58F52}"/>
              </a:ext>
            </a:extLst>
          </p:cNvPr>
          <p:cNvSpPr/>
          <p:nvPr/>
        </p:nvSpPr>
        <p:spPr>
          <a:xfrm>
            <a:off x="997643" y="1040738"/>
            <a:ext cx="10207383" cy="3552408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9C867CC8-30A3-43A7-A526-C3DE4866191D}"/>
              </a:ext>
            </a:extLst>
          </p:cNvPr>
          <p:cNvGrpSpPr/>
          <p:nvPr/>
        </p:nvGrpSpPr>
        <p:grpSpPr>
          <a:xfrm>
            <a:off x="2028963" y="4835584"/>
            <a:ext cx="8144743" cy="977901"/>
            <a:chOff x="1553263" y="4835584"/>
            <a:chExt cx="8144743" cy="977901"/>
          </a:xfrm>
        </p:grpSpPr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3FA9776D-6743-4BC3-B994-790BC3532316}"/>
                </a:ext>
              </a:extLst>
            </p:cNvPr>
            <p:cNvGrpSpPr/>
            <p:nvPr/>
          </p:nvGrpSpPr>
          <p:grpSpPr>
            <a:xfrm>
              <a:off x="1553263" y="4835584"/>
              <a:ext cx="3837343" cy="977901"/>
              <a:chOff x="1728428" y="4835584"/>
              <a:chExt cx="3837343" cy="977901"/>
            </a:xfrm>
          </p:grpSpPr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9D813AA8-17A8-42C0-A65B-77C8EF70F74B}"/>
                  </a:ext>
                </a:extLst>
              </p:cNvPr>
              <p:cNvSpPr txBox="1"/>
              <p:nvPr/>
            </p:nvSpPr>
            <p:spPr>
              <a:xfrm>
                <a:off x="1768944" y="4885353"/>
                <a:ext cx="37261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dirty="0"/>
                  <a:t>Produção </a:t>
                </a:r>
                <a:r>
                  <a:rPr lang="pt-BR" b="1" dirty="0"/>
                  <a:t>Real</a:t>
                </a:r>
                <a:r>
                  <a:rPr lang="pt-BR" dirty="0"/>
                  <a:t> em Outubro 2019</a:t>
                </a:r>
              </a:p>
            </p:txBody>
          </p:sp>
          <p:sp>
            <p:nvSpPr>
              <p:cNvPr id="7" name="Retângulo 6">
                <a:extLst>
                  <a:ext uri="{FF2B5EF4-FFF2-40B4-BE49-F238E27FC236}">
                    <a16:creationId xmlns:a16="http://schemas.microsoft.com/office/drawing/2014/main" id="{C7E59686-72C5-4772-A853-F207761A10E6}"/>
                  </a:ext>
                </a:extLst>
              </p:cNvPr>
              <p:cNvSpPr/>
              <p:nvPr/>
            </p:nvSpPr>
            <p:spPr>
              <a:xfrm>
                <a:off x="1728428" y="4835584"/>
                <a:ext cx="3814243" cy="469901"/>
              </a:xfrm>
              <a:prstGeom prst="rect">
                <a:avLst/>
              </a:prstGeom>
              <a:noFill/>
              <a:ln w="19050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" name="Retângulo 7">
                <a:extLst>
                  <a:ext uri="{FF2B5EF4-FFF2-40B4-BE49-F238E27FC236}">
                    <a16:creationId xmlns:a16="http://schemas.microsoft.com/office/drawing/2014/main" id="{AC3DE5B0-5A9B-4354-9698-17C14AAB3E04}"/>
                  </a:ext>
                </a:extLst>
              </p:cNvPr>
              <p:cNvSpPr/>
              <p:nvPr/>
            </p:nvSpPr>
            <p:spPr>
              <a:xfrm>
                <a:off x="1728428" y="5343584"/>
                <a:ext cx="3837343" cy="469901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2000" b="1" dirty="0"/>
                  <a:t>274.583</a:t>
                </a:r>
              </a:p>
            </p:txBody>
          </p:sp>
        </p:grpSp>
        <p:grpSp>
          <p:nvGrpSpPr>
            <p:cNvPr id="16" name="Agrupar 15">
              <a:extLst>
                <a:ext uri="{FF2B5EF4-FFF2-40B4-BE49-F238E27FC236}">
                  <a16:creationId xmlns:a16="http://schemas.microsoft.com/office/drawing/2014/main" id="{4F0B3867-3ACD-4B80-B7C8-D01BBC5B2F5D}"/>
                </a:ext>
              </a:extLst>
            </p:cNvPr>
            <p:cNvGrpSpPr/>
            <p:nvPr/>
          </p:nvGrpSpPr>
          <p:grpSpPr>
            <a:xfrm>
              <a:off x="5860663" y="4835584"/>
              <a:ext cx="3837343" cy="977901"/>
              <a:chOff x="6035828" y="4835584"/>
              <a:chExt cx="3837343" cy="977901"/>
            </a:xfrm>
          </p:grpSpPr>
          <p:sp>
            <p:nvSpPr>
              <p:cNvPr id="13" name="CaixaDeTexto 12">
                <a:extLst>
                  <a:ext uri="{FF2B5EF4-FFF2-40B4-BE49-F238E27FC236}">
                    <a16:creationId xmlns:a16="http://schemas.microsoft.com/office/drawing/2014/main" id="{84AF78CC-445F-4D8B-BB52-464AFFCF42BA}"/>
                  </a:ext>
                </a:extLst>
              </p:cNvPr>
              <p:cNvSpPr txBox="1"/>
              <p:nvPr/>
            </p:nvSpPr>
            <p:spPr>
              <a:xfrm>
                <a:off x="6076344" y="4885353"/>
                <a:ext cx="37261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dirty="0"/>
                  <a:t>Produção </a:t>
                </a:r>
                <a:r>
                  <a:rPr lang="pt-BR" b="1" dirty="0"/>
                  <a:t>MODELO </a:t>
                </a:r>
                <a:r>
                  <a:rPr lang="pt-BR" dirty="0"/>
                  <a:t>em Outubro 2019</a:t>
                </a:r>
              </a:p>
            </p:txBody>
          </p:sp>
          <p:sp>
            <p:nvSpPr>
              <p:cNvPr id="14" name="Retângulo 13">
                <a:extLst>
                  <a:ext uri="{FF2B5EF4-FFF2-40B4-BE49-F238E27FC236}">
                    <a16:creationId xmlns:a16="http://schemas.microsoft.com/office/drawing/2014/main" id="{C695E5CD-8DB6-4BCA-A0DF-CB47FB7C3F67}"/>
                  </a:ext>
                </a:extLst>
              </p:cNvPr>
              <p:cNvSpPr/>
              <p:nvPr/>
            </p:nvSpPr>
            <p:spPr>
              <a:xfrm>
                <a:off x="6035828" y="4835584"/>
                <a:ext cx="3814243" cy="469901"/>
              </a:xfrm>
              <a:prstGeom prst="rect">
                <a:avLst/>
              </a:prstGeom>
              <a:noFill/>
              <a:ln w="19050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5" name="Retângulo 14">
                <a:extLst>
                  <a:ext uri="{FF2B5EF4-FFF2-40B4-BE49-F238E27FC236}">
                    <a16:creationId xmlns:a16="http://schemas.microsoft.com/office/drawing/2014/main" id="{7B6647FE-06BE-4EFA-9179-04673F0B5A33}"/>
                  </a:ext>
                </a:extLst>
              </p:cNvPr>
              <p:cNvSpPr/>
              <p:nvPr/>
            </p:nvSpPr>
            <p:spPr>
              <a:xfrm>
                <a:off x="6035828" y="5343584"/>
                <a:ext cx="3837343" cy="469901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2000" b="1" dirty="0"/>
                  <a:t>255.550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00569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B2D55F8-C70C-6B4A-A050-5F09B15B1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828" y="759234"/>
            <a:ext cx="10174516" cy="5571756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A73EF59E-DDBE-4549-9ED1-8983A8CB8AA2}"/>
              </a:ext>
            </a:extLst>
          </p:cNvPr>
          <p:cNvSpPr/>
          <p:nvPr/>
        </p:nvSpPr>
        <p:spPr>
          <a:xfrm>
            <a:off x="0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471E455-C476-4555-94D7-1B2CF677B0D6}"/>
              </a:ext>
            </a:extLst>
          </p:cNvPr>
          <p:cNvSpPr/>
          <p:nvPr/>
        </p:nvSpPr>
        <p:spPr>
          <a:xfrm>
            <a:off x="11754882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F4E8E408-9738-4A55-8DB8-DD6DBA12AFD9}"/>
              </a:ext>
            </a:extLst>
          </p:cNvPr>
          <p:cNvSpPr/>
          <p:nvPr/>
        </p:nvSpPr>
        <p:spPr>
          <a:xfrm>
            <a:off x="997643" y="706912"/>
            <a:ext cx="10207383" cy="5571756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6057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BF870A2-C3FD-418E-B50C-FFDB2713DD02}"/>
              </a:ext>
            </a:extLst>
          </p:cNvPr>
          <p:cNvSpPr txBox="1"/>
          <p:nvPr/>
        </p:nvSpPr>
        <p:spPr>
          <a:xfrm>
            <a:off x="970085" y="4848400"/>
            <a:ext cx="10251831" cy="1736646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</a:rPr>
              <a:t>Fazer </a:t>
            </a:r>
            <a:r>
              <a:rPr lang="en-US" sz="3200" b="1" dirty="0" err="1">
                <a:solidFill>
                  <a:srgbClr val="7030A0"/>
                </a:solidFill>
              </a:rPr>
              <a:t>uma</a:t>
            </a:r>
            <a:r>
              <a:rPr lang="en-US" sz="3200" b="1" dirty="0">
                <a:solidFill>
                  <a:srgbClr val="7030A0"/>
                </a:solidFill>
              </a:rPr>
              <a:t> </a:t>
            </a:r>
            <a:r>
              <a:rPr lang="en-US" sz="3200" b="1" dirty="0" err="1">
                <a:solidFill>
                  <a:srgbClr val="7030A0"/>
                </a:solidFill>
              </a:rPr>
              <a:t>previsão</a:t>
            </a:r>
            <a:r>
              <a:rPr lang="en-US" sz="3200" b="1" dirty="0">
                <a:solidFill>
                  <a:srgbClr val="7030A0"/>
                </a:solidFill>
              </a:rPr>
              <a:t> </a:t>
            </a:r>
            <a:r>
              <a:rPr lang="en-US" sz="3200" b="1" dirty="0" err="1">
                <a:solidFill>
                  <a:srgbClr val="7030A0"/>
                </a:solidFill>
              </a:rPr>
              <a:t>mais</a:t>
            </a:r>
            <a:r>
              <a:rPr lang="en-US" sz="3200" b="1" dirty="0">
                <a:solidFill>
                  <a:srgbClr val="7030A0"/>
                </a:solidFill>
              </a:rPr>
              <a:t> </a:t>
            </a:r>
            <a:r>
              <a:rPr lang="en-US" sz="3200" b="1" dirty="0" err="1">
                <a:solidFill>
                  <a:srgbClr val="7030A0"/>
                </a:solidFill>
              </a:rPr>
              <a:t>acurada</a:t>
            </a:r>
            <a:r>
              <a:rPr lang="en-US" sz="3200" b="1" dirty="0">
                <a:solidFill>
                  <a:srgbClr val="7030A0"/>
                </a:solidFill>
              </a:rPr>
              <a:t> da </a:t>
            </a:r>
            <a:r>
              <a:rPr lang="en-US" sz="3200" b="1" dirty="0" err="1">
                <a:solidFill>
                  <a:srgbClr val="7030A0"/>
                </a:solidFill>
              </a:rPr>
              <a:t>demanda</a:t>
            </a:r>
            <a:r>
              <a:rPr lang="en-US" sz="3200" b="1" dirty="0">
                <a:solidFill>
                  <a:srgbClr val="7030A0"/>
                </a:solidFill>
              </a:rPr>
              <a:t> por </a:t>
            </a:r>
            <a:r>
              <a:rPr lang="en-US" sz="3200" b="1" dirty="0" err="1">
                <a:solidFill>
                  <a:srgbClr val="7030A0"/>
                </a:solidFill>
              </a:rPr>
              <a:t>veículos</a:t>
            </a:r>
            <a:r>
              <a:rPr lang="en-US" sz="3200" b="1" dirty="0">
                <a:solidFill>
                  <a:srgbClr val="7030A0"/>
                </a:solidFill>
              </a:rPr>
              <a:t>, </a:t>
            </a:r>
            <a:r>
              <a:rPr lang="en-US" sz="3200" b="1" dirty="0" err="1">
                <a:solidFill>
                  <a:srgbClr val="7030A0"/>
                </a:solidFill>
              </a:rPr>
              <a:t>através</a:t>
            </a:r>
            <a:r>
              <a:rPr lang="en-US" sz="3200" b="1" dirty="0">
                <a:solidFill>
                  <a:srgbClr val="7030A0"/>
                </a:solidFill>
              </a:rPr>
              <a:t> da </a:t>
            </a:r>
            <a:r>
              <a:rPr lang="en-US" sz="3200" b="1" dirty="0" err="1">
                <a:solidFill>
                  <a:srgbClr val="7030A0"/>
                </a:solidFill>
              </a:rPr>
              <a:t>análise</a:t>
            </a:r>
            <a:r>
              <a:rPr lang="en-US" sz="3200" b="1" dirty="0">
                <a:solidFill>
                  <a:srgbClr val="7030A0"/>
                </a:solidFill>
              </a:rPr>
              <a:t> de dados politico-</a:t>
            </a:r>
            <a:r>
              <a:rPr lang="en-US" sz="3200" b="1" dirty="0" err="1">
                <a:solidFill>
                  <a:srgbClr val="7030A0"/>
                </a:solidFill>
              </a:rPr>
              <a:t>econômicos</a:t>
            </a:r>
            <a:r>
              <a:rPr lang="en-US" sz="3200" b="1" dirty="0">
                <a:solidFill>
                  <a:srgbClr val="7030A0"/>
                </a:solidFill>
              </a:rPr>
              <a:t> e </a:t>
            </a:r>
            <a:r>
              <a:rPr lang="en-US" sz="3200" b="1" dirty="0" err="1">
                <a:solidFill>
                  <a:srgbClr val="7030A0"/>
                </a:solidFill>
              </a:rPr>
              <a:t>direcionar</a:t>
            </a:r>
            <a:r>
              <a:rPr lang="en-US" sz="3200" b="1" dirty="0">
                <a:solidFill>
                  <a:srgbClr val="7030A0"/>
                </a:solidFill>
              </a:rPr>
              <a:t> </a:t>
            </a:r>
            <a:r>
              <a:rPr lang="en-US" sz="3200" b="1" dirty="0" err="1">
                <a:solidFill>
                  <a:srgbClr val="7030A0"/>
                </a:solidFill>
              </a:rPr>
              <a:t>os</a:t>
            </a:r>
            <a:r>
              <a:rPr lang="en-US" sz="3200" b="1" dirty="0">
                <a:solidFill>
                  <a:srgbClr val="7030A0"/>
                </a:solidFill>
              </a:rPr>
              <a:t> </a:t>
            </a:r>
            <a:r>
              <a:rPr lang="en-US" sz="3200" b="1" dirty="0" err="1">
                <a:solidFill>
                  <a:srgbClr val="7030A0"/>
                </a:solidFill>
              </a:rPr>
              <a:t>investimentos</a:t>
            </a:r>
            <a:r>
              <a:rPr lang="en-US" sz="3200" b="1" dirty="0">
                <a:solidFill>
                  <a:srgbClr val="7030A0"/>
                </a:solidFill>
              </a:rPr>
              <a:t> de </a:t>
            </a:r>
            <a:r>
              <a:rPr lang="en-US" sz="3200" b="1" dirty="0" err="1">
                <a:solidFill>
                  <a:srgbClr val="7030A0"/>
                </a:solidFill>
              </a:rPr>
              <a:t>produção</a:t>
            </a:r>
            <a:r>
              <a:rPr lang="en-US" sz="3200" b="1" dirty="0">
                <a:solidFill>
                  <a:srgbClr val="7030A0"/>
                </a:solidFill>
              </a:rPr>
              <a:t>.</a:t>
            </a:r>
            <a:endParaRPr lang="pt-BR" sz="3200" b="1" dirty="0">
              <a:solidFill>
                <a:srgbClr val="7030A0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2D8FA0F-3687-41D3-8914-AE49DF344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47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6507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to 17" hidden="1">
            <a:extLst>
              <a:ext uri="{FF2B5EF4-FFF2-40B4-BE49-F238E27FC236}">
                <a16:creationId xmlns:a16="http://schemas.microsoft.com/office/drawing/2014/main" id="{22DDCC88-DC29-479A-B450-3E3FB739A2DA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212639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7" name="Slide do think-cell" r:id="rId5" imgW="270" imgH="270" progId="TCLayout.ActiveDocument.1">
                  <p:embed/>
                </p:oleObj>
              </mc:Choice>
              <mc:Fallback>
                <p:oleObj name="Slide do think-cell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tângulo 2">
            <a:extLst>
              <a:ext uri="{FF2B5EF4-FFF2-40B4-BE49-F238E27FC236}">
                <a16:creationId xmlns:a16="http://schemas.microsoft.com/office/drawing/2014/main" id="{BD6CDBC6-901E-4DC0-9F0D-3C1409F8BC03}"/>
              </a:ext>
            </a:extLst>
          </p:cNvPr>
          <p:cNvSpPr/>
          <p:nvPr/>
        </p:nvSpPr>
        <p:spPr>
          <a:xfrm>
            <a:off x="0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0EC2CEE6-71ED-45B2-8419-8FEACE853364}"/>
              </a:ext>
            </a:extLst>
          </p:cNvPr>
          <p:cNvSpPr/>
          <p:nvPr/>
        </p:nvSpPr>
        <p:spPr>
          <a:xfrm>
            <a:off x="11754882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5335AE42-5DB7-48EF-8984-DA82BB7D64A5}"/>
              </a:ext>
            </a:extLst>
          </p:cNvPr>
          <p:cNvGrpSpPr/>
          <p:nvPr/>
        </p:nvGrpSpPr>
        <p:grpSpPr>
          <a:xfrm>
            <a:off x="1291773" y="384610"/>
            <a:ext cx="9608456" cy="1839064"/>
            <a:chOff x="1291773" y="651902"/>
            <a:chExt cx="9608456" cy="1839064"/>
          </a:xfrm>
        </p:grpSpPr>
        <p:pic>
          <p:nvPicPr>
            <p:cNvPr id="5" name="Imagem 4" descr="Tela de celular com texto preto sobre fundo branco&#10;&#10;Descrição gerada automaticamente">
              <a:extLst>
                <a:ext uri="{FF2B5EF4-FFF2-40B4-BE49-F238E27FC236}">
                  <a16:creationId xmlns:a16="http://schemas.microsoft.com/office/drawing/2014/main" id="{92774233-4068-8746-B82C-B81454E377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7857"/>
            <a:stretch/>
          </p:blipFill>
          <p:spPr>
            <a:xfrm>
              <a:off x="1291773" y="651902"/>
              <a:ext cx="9608456" cy="1839064"/>
            </a:xfrm>
            <a:prstGeom prst="rect">
              <a:avLst/>
            </a:prstGeom>
          </p:spPr>
        </p:pic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C55FDE42-B133-4361-AD7B-4AE63414A7A3}"/>
                </a:ext>
              </a:extLst>
            </p:cNvPr>
            <p:cNvSpPr/>
            <p:nvPr/>
          </p:nvSpPr>
          <p:spPr>
            <a:xfrm>
              <a:off x="1291773" y="1736725"/>
              <a:ext cx="2598056" cy="6726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" name="Retângulo 6">
            <a:extLst>
              <a:ext uri="{FF2B5EF4-FFF2-40B4-BE49-F238E27FC236}">
                <a16:creationId xmlns:a16="http://schemas.microsoft.com/office/drawing/2014/main" id="{E0F9EF4A-2D0B-40E8-BE5E-0EDE4A639FE7}"/>
              </a:ext>
            </a:extLst>
          </p:cNvPr>
          <p:cNvSpPr/>
          <p:nvPr/>
        </p:nvSpPr>
        <p:spPr>
          <a:xfrm>
            <a:off x="2403935" y="1505290"/>
            <a:ext cx="2160000" cy="351020"/>
          </a:xfrm>
          <a:prstGeom prst="rect">
            <a:avLst/>
          </a:prstGeom>
          <a:solidFill>
            <a:schemeClr val="bg1"/>
          </a:solidFill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4567056-A62F-455A-98E8-967A542A09A3}"/>
              </a:ext>
            </a:extLst>
          </p:cNvPr>
          <p:cNvSpPr/>
          <p:nvPr/>
        </p:nvSpPr>
        <p:spPr>
          <a:xfrm>
            <a:off x="2403935" y="1879034"/>
            <a:ext cx="2160000" cy="35102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29.177,87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CB2D0B5-C93E-4710-81F0-4E4D18AAC67B}"/>
              </a:ext>
            </a:extLst>
          </p:cNvPr>
          <p:cNvSpPr txBox="1"/>
          <p:nvPr/>
        </p:nvSpPr>
        <p:spPr>
          <a:xfrm>
            <a:off x="3121496" y="1491558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RMSE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DF322158-A50C-4917-A3B5-D7E9621F8D24}"/>
              </a:ext>
            </a:extLst>
          </p:cNvPr>
          <p:cNvSpPr/>
          <p:nvPr/>
        </p:nvSpPr>
        <p:spPr>
          <a:xfrm>
            <a:off x="5016000" y="1505290"/>
            <a:ext cx="2160000" cy="351020"/>
          </a:xfrm>
          <a:prstGeom prst="rect">
            <a:avLst/>
          </a:prstGeom>
          <a:solidFill>
            <a:schemeClr val="bg1"/>
          </a:solidFill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BC74AB42-B4D1-4B75-9EF1-22F9088122D4}"/>
              </a:ext>
            </a:extLst>
          </p:cNvPr>
          <p:cNvSpPr/>
          <p:nvPr/>
        </p:nvSpPr>
        <p:spPr>
          <a:xfrm>
            <a:off x="5016000" y="1888559"/>
            <a:ext cx="2160000" cy="35102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0.7795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7FA99F7-6B41-4369-B62E-6D4E8395A4B8}"/>
              </a:ext>
            </a:extLst>
          </p:cNvPr>
          <p:cNvSpPr txBox="1"/>
          <p:nvPr/>
        </p:nvSpPr>
        <p:spPr>
          <a:xfrm>
            <a:off x="5456624" y="1491558"/>
            <a:ext cx="1285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R-quadrado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FD91C3B-4A39-4DA3-A1FB-4653BEF8DB40}"/>
              </a:ext>
            </a:extLst>
          </p:cNvPr>
          <p:cNvSpPr/>
          <p:nvPr/>
        </p:nvSpPr>
        <p:spPr>
          <a:xfrm>
            <a:off x="7525208" y="1505290"/>
            <a:ext cx="2196000" cy="351020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55F63279-20CB-43F1-B911-361E3EEBAAC8}"/>
              </a:ext>
            </a:extLst>
          </p:cNvPr>
          <p:cNvSpPr/>
          <p:nvPr/>
        </p:nvSpPr>
        <p:spPr>
          <a:xfrm>
            <a:off x="7529969" y="1883792"/>
            <a:ext cx="2196000" cy="35102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23.580.36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5AE34FC-02BC-4891-9085-03E8404B17D6}"/>
              </a:ext>
            </a:extLst>
          </p:cNvPr>
          <p:cNvSpPr txBox="1"/>
          <p:nvPr/>
        </p:nvSpPr>
        <p:spPr>
          <a:xfrm>
            <a:off x="7613349" y="1491558"/>
            <a:ext cx="2126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Erro Absoluto Médio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AAA45A5-05B6-4E6E-AC8C-51C0329A0CE5}"/>
              </a:ext>
            </a:extLst>
          </p:cNvPr>
          <p:cNvSpPr/>
          <p:nvPr/>
        </p:nvSpPr>
        <p:spPr>
          <a:xfrm>
            <a:off x="695583" y="439620"/>
            <a:ext cx="10943408" cy="1872000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E1B5D911-030C-49F4-9E9E-AA8F999E7EBB}"/>
              </a:ext>
            </a:extLst>
          </p:cNvPr>
          <p:cNvGrpSpPr/>
          <p:nvPr/>
        </p:nvGrpSpPr>
        <p:grpSpPr>
          <a:xfrm>
            <a:off x="695583" y="2563587"/>
            <a:ext cx="4055790" cy="3977888"/>
            <a:chOff x="695583" y="2563587"/>
            <a:chExt cx="4055790" cy="3977888"/>
          </a:xfrm>
        </p:grpSpPr>
        <p:pic>
          <p:nvPicPr>
            <p:cNvPr id="16" name="Imagem 15" descr="Tela de celular com texto preto sobre fundo branco&#10;&#10;Descrição gerada automaticamente">
              <a:extLst>
                <a:ext uri="{FF2B5EF4-FFF2-40B4-BE49-F238E27FC236}">
                  <a16:creationId xmlns:a16="http://schemas.microsoft.com/office/drawing/2014/main" id="{FF77F5AF-E0CC-4ECC-8D65-0A5A331540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5299" r="6364"/>
            <a:stretch/>
          </p:blipFill>
          <p:spPr>
            <a:xfrm>
              <a:off x="695583" y="2606713"/>
              <a:ext cx="4055790" cy="3934762"/>
            </a:xfrm>
            <a:prstGeom prst="rect">
              <a:avLst/>
            </a:prstGeom>
          </p:spPr>
        </p:pic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5ECBFA41-79DA-480B-87D7-3465D5F153E3}"/>
                </a:ext>
              </a:extLst>
            </p:cNvPr>
            <p:cNvSpPr/>
            <p:nvPr/>
          </p:nvSpPr>
          <p:spPr>
            <a:xfrm>
              <a:off x="695583" y="2563587"/>
              <a:ext cx="4013733" cy="3977888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18D91AED-B2A7-4852-BD64-B989274EFA9C}"/>
              </a:ext>
            </a:extLst>
          </p:cNvPr>
          <p:cNvGrpSpPr/>
          <p:nvPr/>
        </p:nvGrpSpPr>
        <p:grpSpPr>
          <a:xfrm>
            <a:off x="4839285" y="2563587"/>
            <a:ext cx="6799706" cy="3977888"/>
            <a:chOff x="4839285" y="2563587"/>
            <a:chExt cx="6799706" cy="3977888"/>
          </a:xfrm>
        </p:grpSpPr>
        <p:pic>
          <p:nvPicPr>
            <p:cNvPr id="19" name="Imagem 18" descr="Tela de celular com publicação numa rede social&#10;&#10;Descrição gerada automaticamente">
              <a:extLst>
                <a:ext uri="{FF2B5EF4-FFF2-40B4-BE49-F238E27FC236}">
                  <a16:creationId xmlns:a16="http://schemas.microsoft.com/office/drawing/2014/main" id="{E6AFFC8C-1080-49C5-B7AC-70D31A3BC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1770"/>
            <a:stretch/>
          </p:blipFill>
          <p:spPr>
            <a:xfrm>
              <a:off x="4839285" y="2606713"/>
              <a:ext cx="6799706" cy="3934762"/>
            </a:xfrm>
            <a:prstGeom prst="rect">
              <a:avLst/>
            </a:prstGeom>
          </p:spPr>
        </p:pic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C734CC86-866F-42B6-9B94-322722169EA1}"/>
                </a:ext>
              </a:extLst>
            </p:cNvPr>
            <p:cNvSpPr/>
            <p:nvPr/>
          </p:nvSpPr>
          <p:spPr>
            <a:xfrm>
              <a:off x="4839285" y="2563587"/>
              <a:ext cx="6799706" cy="3977888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44175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BF870A2-C3FD-418E-B50C-FFDB2713DD02}"/>
              </a:ext>
            </a:extLst>
          </p:cNvPr>
          <p:cNvSpPr txBox="1"/>
          <p:nvPr/>
        </p:nvSpPr>
        <p:spPr>
          <a:xfrm>
            <a:off x="970085" y="491570"/>
            <a:ext cx="10251831" cy="715089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</a:rPr>
              <a:t>LSTM</a:t>
            </a:r>
            <a:endParaRPr lang="pt-BR" sz="3600" b="1" dirty="0">
              <a:solidFill>
                <a:srgbClr val="7030A0"/>
              </a:solidFill>
            </a:endParaRPr>
          </a:p>
        </p:txBody>
      </p:sp>
      <p:pic>
        <p:nvPicPr>
          <p:cNvPr id="16386" name="Picture 2" descr="Image result for modelo redes neurais">
            <a:extLst>
              <a:ext uri="{FF2B5EF4-FFF2-40B4-BE49-F238E27FC236}">
                <a16:creationId xmlns:a16="http://schemas.microsoft.com/office/drawing/2014/main" id="{C3BFA132-C926-4263-8735-5A93A2966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70" y="1714500"/>
            <a:ext cx="1217332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2580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 hidden="1">
            <a:extLst>
              <a:ext uri="{FF2B5EF4-FFF2-40B4-BE49-F238E27FC236}">
                <a16:creationId xmlns:a16="http://schemas.microsoft.com/office/drawing/2014/main" id="{02635007-6FB7-4B6B-B96F-7500B8F80D3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6067133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4" name="Slide do think-cell" r:id="rId4" imgW="270" imgH="270" progId="TCLayout.ActiveDocument.1">
                  <p:embed/>
                </p:oleObj>
              </mc:Choice>
              <mc:Fallback>
                <p:oleObj name="Slide do think-cell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69D4F96E-8B1C-470A-A167-6E9931DCB9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10" y="25204"/>
            <a:ext cx="12181590" cy="7525982"/>
          </a:xfrm>
          <a:prstGeom prst="rect">
            <a:avLst/>
          </a:prstGeom>
        </p:spPr>
      </p:pic>
      <p:sp>
        <p:nvSpPr>
          <p:cNvPr id="41" name="Retângulo 40">
            <a:extLst>
              <a:ext uri="{FF2B5EF4-FFF2-40B4-BE49-F238E27FC236}">
                <a16:creationId xmlns:a16="http://schemas.microsoft.com/office/drawing/2014/main" id="{92B1D3F2-7A38-4532-A97C-D417A3013A29}"/>
              </a:ext>
            </a:extLst>
          </p:cNvPr>
          <p:cNvSpPr/>
          <p:nvPr/>
        </p:nvSpPr>
        <p:spPr>
          <a:xfrm>
            <a:off x="11193" y="2581"/>
            <a:ext cx="12180807" cy="6877453"/>
          </a:xfrm>
          <a:prstGeom prst="rect">
            <a:avLst/>
          </a:prstGeom>
          <a:solidFill>
            <a:srgbClr val="FFFFFF">
              <a:alpha val="80000"/>
            </a:srgbClr>
          </a:solidFill>
          <a:ln w="38100"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B300F2AA-5CD7-4D56-9C39-5A19D52A7EDA}"/>
              </a:ext>
            </a:extLst>
          </p:cNvPr>
          <p:cNvSpPr/>
          <p:nvPr/>
        </p:nvSpPr>
        <p:spPr>
          <a:xfrm>
            <a:off x="745166" y="1358394"/>
            <a:ext cx="2232000" cy="685722"/>
          </a:xfrm>
          <a:prstGeom prst="roundRect">
            <a:avLst/>
          </a:prstGeom>
          <a:solidFill>
            <a:srgbClr val="FFFFFF">
              <a:alpha val="80000"/>
            </a:srgbClr>
          </a:solidFill>
          <a:ln w="38100">
            <a:solidFill>
              <a:srgbClr val="9E3244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0997B191-A549-4CDA-97E4-9AB07A5264D1}"/>
              </a:ext>
            </a:extLst>
          </p:cNvPr>
          <p:cNvSpPr/>
          <p:nvPr/>
        </p:nvSpPr>
        <p:spPr>
          <a:xfrm>
            <a:off x="745166" y="2285856"/>
            <a:ext cx="2232000" cy="685722"/>
          </a:xfrm>
          <a:prstGeom prst="roundRect">
            <a:avLst/>
          </a:prstGeom>
          <a:solidFill>
            <a:srgbClr val="FFFFFF">
              <a:alpha val="80000"/>
            </a:srgbClr>
          </a:solidFill>
          <a:ln w="38100">
            <a:solidFill>
              <a:srgbClr val="9E3244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D26FEAB6-1C18-4D3D-9AE5-421FE790CCDC}"/>
              </a:ext>
            </a:extLst>
          </p:cNvPr>
          <p:cNvSpPr/>
          <p:nvPr/>
        </p:nvSpPr>
        <p:spPr>
          <a:xfrm>
            <a:off x="745166" y="3213318"/>
            <a:ext cx="2232000" cy="685722"/>
          </a:xfrm>
          <a:prstGeom prst="roundRect">
            <a:avLst/>
          </a:prstGeom>
          <a:solidFill>
            <a:srgbClr val="FFFFFF">
              <a:alpha val="80000"/>
            </a:srgbClr>
          </a:solidFill>
          <a:ln w="38100">
            <a:solidFill>
              <a:srgbClr val="9E3244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8969065-79A3-476C-B5BD-55C1A5EBBF60}"/>
              </a:ext>
            </a:extLst>
          </p:cNvPr>
          <p:cNvSpPr/>
          <p:nvPr/>
        </p:nvSpPr>
        <p:spPr>
          <a:xfrm>
            <a:off x="745166" y="4140780"/>
            <a:ext cx="2232000" cy="685722"/>
          </a:xfrm>
          <a:prstGeom prst="roundRect">
            <a:avLst/>
          </a:prstGeom>
          <a:solidFill>
            <a:srgbClr val="FFFFFF">
              <a:alpha val="80000"/>
            </a:srgbClr>
          </a:solidFill>
          <a:ln w="38100">
            <a:solidFill>
              <a:srgbClr val="9E3244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04737A47-F322-4919-A04A-47158C408A14}"/>
              </a:ext>
            </a:extLst>
          </p:cNvPr>
          <p:cNvSpPr/>
          <p:nvPr/>
        </p:nvSpPr>
        <p:spPr>
          <a:xfrm>
            <a:off x="745166" y="5068242"/>
            <a:ext cx="2232000" cy="685722"/>
          </a:xfrm>
          <a:prstGeom prst="roundRect">
            <a:avLst/>
          </a:prstGeom>
          <a:solidFill>
            <a:srgbClr val="FFFFFF">
              <a:alpha val="80000"/>
            </a:srgbClr>
          </a:solidFill>
          <a:ln w="38100">
            <a:solidFill>
              <a:srgbClr val="9E3244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85520646-718E-4318-8E4E-B115D824ABBF}"/>
              </a:ext>
            </a:extLst>
          </p:cNvPr>
          <p:cNvSpPr/>
          <p:nvPr/>
        </p:nvSpPr>
        <p:spPr>
          <a:xfrm>
            <a:off x="745166" y="5995704"/>
            <a:ext cx="2232000" cy="685722"/>
          </a:xfrm>
          <a:prstGeom prst="roundRect">
            <a:avLst/>
          </a:prstGeom>
          <a:solidFill>
            <a:srgbClr val="FFFFFF">
              <a:alpha val="80000"/>
            </a:srgbClr>
          </a:solidFill>
          <a:ln w="38100">
            <a:solidFill>
              <a:srgbClr val="9E3244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CB2F0C45-073D-48EE-8F79-9D0E76F631DB}"/>
              </a:ext>
            </a:extLst>
          </p:cNvPr>
          <p:cNvSpPr/>
          <p:nvPr/>
        </p:nvSpPr>
        <p:spPr>
          <a:xfrm>
            <a:off x="4980000" y="1942995"/>
            <a:ext cx="2232000" cy="685722"/>
          </a:xfrm>
          <a:prstGeom prst="roundRect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7030A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4073A9C-0894-4D02-8439-BAB574648A5C}"/>
              </a:ext>
            </a:extLst>
          </p:cNvPr>
          <p:cNvSpPr/>
          <p:nvPr/>
        </p:nvSpPr>
        <p:spPr>
          <a:xfrm>
            <a:off x="4980000" y="3655853"/>
            <a:ext cx="2232000" cy="685722"/>
          </a:xfrm>
          <a:prstGeom prst="roundRect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7030A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4C89902E-D997-4A57-9B23-F3B16E972A00}"/>
              </a:ext>
            </a:extLst>
          </p:cNvPr>
          <p:cNvSpPr/>
          <p:nvPr/>
        </p:nvSpPr>
        <p:spPr>
          <a:xfrm>
            <a:off x="4980000" y="5426064"/>
            <a:ext cx="2232000" cy="685722"/>
          </a:xfrm>
          <a:prstGeom prst="roundRect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7030A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4B5CD1F8-026A-42F7-A4F6-A87227336F99}"/>
              </a:ext>
            </a:extLst>
          </p:cNvPr>
          <p:cNvSpPr/>
          <p:nvPr/>
        </p:nvSpPr>
        <p:spPr>
          <a:xfrm>
            <a:off x="8898283" y="3302034"/>
            <a:ext cx="2752434" cy="1450364"/>
          </a:xfrm>
          <a:prstGeom prst="roundRect">
            <a:avLst/>
          </a:prstGeom>
          <a:solidFill>
            <a:srgbClr val="FFFFFF">
              <a:alpha val="80000"/>
            </a:srgbClr>
          </a:solidFill>
          <a:ln w="38100">
            <a:solidFill>
              <a:srgbClr val="7030A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17CACBDE-F161-4641-B9D3-3A8A90B6ECA7}"/>
              </a:ext>
            </a:extLst>
          </p:cNvPr>
          <p:cNvCxnSpPr>
            <a:stCxn id="8" idx="3"/>
            <a:endCxn id="19" idx="1"/>
          </p:cNvCxnSpPr>
          <p:nvPr/>
        </p:nvCxnSpPr>
        <p:spPr>
          <a:xfrm>
            <a:off x="2977166" y="1701255"/>
            <a:ext cx="2002834" cy="5846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B8BDFD24-36DA-43BE-A11E-A8B3F56938BD}"/>
              </a:ext>
            </a:extLst>
          </p:cNvPr>
          <p:cNvCxnSpPr>
            <a:stCxn id="8" idx="3"/>
            <a:endCxn id="20" idx="1"/>
          </p:cNvCxnSpPr>
          <p:nvPr/>
        </p:nvCxnSpPr>
        <p:spPr>
          <a:xfrm>
            <a:off x="2977166" y="1701255"/>
            <a:ext cx="2002834" cy="22974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40DED68C-9474-40F0-9EB9-5EA8210269D5}"/>
              </a:ext>
            </a:extLst>
          </p:cNvPr>
          <p:cNvCxnSpPr>
            <a:stCxn id="8" idx="3"/>
          </p:cNvCxnSpPr>
          <p:nvPr/>
        </p:nvCxnSpPr>
        <p:spPr>
          <a:xfrm>
            <a:off x="2977166" y="1701255"/>
            <a:ext cx="1959141" cy="39892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FCE9973D-4674-497C-8284-FE6413153B27}"/>
              </a:ext>
            </a:extLst>
          </p:cNvPr>
          <p:cNvCxnSpPr>
            <a:stCxn id="14" idx="3"/>
            <a:endCxn id="19" idx="1"/>
          </p:cNvCxnSpPr>
          <p:nvPr/>
        </p:nvCxnSpPr>
        <p:spPr>
          <a:xfrm flipV="1">
            <a:off x="2977166" y="2285856"/>
            <a:ext cx="2002834" cy="34286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60" name="Conector reto 15359">
            <a:extLst>
              <a:ext uri="{FF2B5EF4-FFF2-40B4-BE49-F238E27FC236}">
                <a16:creationId xmlns:a16="http://schemas.microsoft.com/office/drawing/2014/main" id="{C5E1CE16-C702-4602-B707-ED42A5E5AC54}"/>
              </a:ext>
            </a:extLst>
          </p:cNvPr>
          <p:cNvCxnSpPr>
            <a:stCxn id="15" idx="3"/>
            <a:endCxn id="19" idx="1"/>
          </p:cNvCxnSpPr>
          <p:nvPr/>
        </p:nvCxnSpPr>
        <p:spPr>
          <a:xfrm flipV="1">
            <a:off x="2977166" y="2285856"/>
            <a:ext cx="2002834" cy="12703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63" name="Conector reto 15362">
            <a:extLst>
              <a:ext uri="{FF2B5EF4-FFF2-40B4-BE49-F238E27FC236}">
                <a16:creationId xmlns:a16="http://schemas.microsoft.com/office/drawing/2014/main" id="{B3D6682D-D4EF-4E1C-9370-248AA8C49933}"/>
              </a:ext>
            </a:extLst>
          </p:cNvPr>
          <p:cNvCxnSpPr>
            <a:stCxn id="16" idx="3"/>
            <a:endCxn id="19" idx="1"/>
          </p:cNvCxnSpPr>
          <p:nvPr/>
        </p:nvCxnSpPr>
        <p:spPr>
          <a:xfrm flipV="1">
            <a:off x="2977166" y="2285856"/>
            <a:ext cx="2002834" cy="21977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66" name="Conector reto 15365">
            <a:extLst>
              <a:ext uri="{FF2B5EF4-FFF2-40B4-BE49-F238E27FC236}">
                <a16:creationId xmlns:a16="http://schemas.microsoft.com/office/drawing/2014/main" id="{8E98BA63-5AA7-4025-826A-20F3AEDA86D7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2977166" y="2285856"/>
            <a:ext cx="2002834" cy="312524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68" name="Conector reto 15367">
            <a:extLst>
              <a:ext uri="{FF2B5EF4-FFF2-40B4-BE49-F238E27FC236}">
                <a16:creationId xmlns:a16="http://schemas.microsoft.com/office/drawing/2014/main" id="{D67503EB-D589-4A22-8A05-22C18901293C}"/>
              </a:ext>
            </a:extLst>
          </p:cNvPr>
          <p:cNvCxnSpPr>
            <a:stCxn id="18" idx="3"/>
            <a:endCxn id="19" idx="1"/>
          </p:cNvCxnSpPr>
          <p:nvPr/>
        </p:nvCxnSpPr>
        <p:spPr>
          <a:xfrm flipV="1">
            <a:off x="2977166" y="2285856"/>
            <a:ext cx="2002834" cy="40527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72" name="Conector reto 15371">
            <a:extLst>
              <a:ext uri="{FF2B5EF4-FFF2-40B4-BE49-F238E27FC236}">
                <a16:creationId xmlns:a16="http://schemas.microsoft.com/office/drawing/2014/main" id="{01C193D9-15B4-488B-8F11-16EB1265E16E}"/>
              </a:ext>
            </a:extLst>
          </p:cNvPr>
          <p:cNvCxnSpPr>
            <a:stCxn id="14" idx="3"/>
            <a:endCxn id="20" idx="1"/>
          </p:cNvCxnSpPr>
          <p:nvPr/>
        </p:nvCxnSpPr>
        <p:spPr>
          <a:xfrm>
            <a:off x="2977166" y="2628717"/>
            <a:ext cx="2002834" cy="136999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74" name="Conector reto 15373">
            <a:extLst>
              <a:ext uri="{FF2B5EF4-FFF2-40B4-BE49-F238E27FC236}">
                <a16:creationId xmlns:a16="http://schemas.microsoft.com/office/drawing/2014/main" id="{D00E07D9-D334-432D-9AF9-6DEDE5094BD9}"/>
              </a:ext>
            </a:extLst>
          </p:cNvPr>
          <p:cNvCxnSpPr>
            <a:stCxn id="14" idx="3"/>
            <a:endCxn id="21" idx="1"/>
          </p:cNvCxnSpPr>
          <p:nvPr/>
        </p:nvCxnSpPr>
        <p:spPr>
          <a:xfrm>
            <a:off x="2977166" y="2628717"/>
            <a:ext cx="2002834" cy="31402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76" name="Conector reto 15375">
            <a:extLst>
              <a:ext uri="{FF2B5EF4-FFF2-40B4-BE49-F238E27FC236}">
                <a16:creationId xmlns:a16="http://schemas.microsoft.com/office/drawing/2014/main" id="{FDFF7D76-AF60-400E-AAFA-E20919DF4248}"/>
              </a:ext>
            </a:extLst>
          </p:cNvPr>
          <p:cNvCxnSpPr>
            <a:stCxn id="15" idx="3"/>
            <a:endCxn id="20" idx="1"/>
          </p:cNvCxnSpPr>
          <p:nvPr/>
        </p:nvCxnSpPr>
        <p:spPr>
          <a:xfrm>
            <a:off x="2977166" y="3556179"/>
            <a:ext cx="2002834" cy="44253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78" name="Conector reto 15377">
            <a:extLst>
              <a:ext uri="{FF2B5EF4-FFF2-40B4-BE49-F238E27FC236}">
                <a16:creationId xmlns:a16="http://schemas.microsoft.com/office/drawing/2014/main" id="{ADBAEC5C-5686-41A3-871F-A6B4E020959E}"/>
              </a:ext>
            </a:extLst>
          </p:cNvPr>
          <p:cNvCxnSpPr>
            <a:stCxn id="15" idx="3"/>
            <a:endCxn id="21" idx="1"/>
          </p:cNvCxnSpPr>
          <p:nvPr/>
        </p:nvCxnSpPr>
        <p:spPr>
          <a:xfrm>
            <a:off x="2977166" y="3556179"/>
            <a:ext cx="2002834" cy="221274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80" name="Conector reto 15379">
            <a:extLst>
              <a:ext uri="{FF2B5EF4-FFF2-40B4-BE49-F238E27FC236}">
                <a16:creationId xmlns:a16="http://schemas.microsoft.com/office/drawing/2014/main" id="{CE2CA624-EDD3-42B6-8DF8-EF70FEBF4858}"/>
              </a:ext>
            </a:extLst>
          </p:cNvPr>
          <p:cNvCxnSpPr>
            <a:endCxn id="20" idx="1"/>
          </p:cNvCxnSpPr>
          <p:nvPr/>
        </p:nvCxnSpPr>
        <p:spPr>
          <a:xfrm flipV="1">
            <a:off x="3026822" y="3998714"/>
            <a:ext cx="1953178" cy="130451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82" name="Conector reto 15381">
            <a:extLst>
              <a:ext uri="{FF2B5EF4-FFF2-40B4-BE49-F238E27FC236}">
                <a16:creationId xmlns:a16="http://schemas.microsoft.com/office/drawing/2014/main" id="{7CD282CD-E0EB-4845-BF88-144F8F56AF8B}"/>
              </a:ext>
            </a:extLst>
          </p:cNvPr>
          <p:cNvCxnSpPr>
            <a:stCxn id="17" idx="3"/>
            <a:endCxn id="21" idx="1"/>
          </p:cNvCxnSpPr>
          <p:nvPr/>
        </p:nvCxnSpPr>
        <p:spPr>
          <a:xfrm>
            <a:off x="2977166" y="5411103"/>
            <a:ext cx="2002834" cy="35782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84" name="Conector reto 15383">
            <a:extLst>
              <a:ext uri="{FF2B5EF4-FFF2-40B4-BE49-F238E27FC236}">
                <a16:creationId xmlns:a16="http://schemas.microsoft.com/office/drawing/2014/main" id="{43D9C5D2-5365-4911-949F-AD36626C76E6}"/>
              </a:ext>
            </a:extLst>
          </p:cNvPr>
          <p:cNvCxnSpPr>
            <a:stCxn id="18" idx="3"/>
            <a:endCxn id="20" idx="1"/>
          </p:cNvCxnSpPr>
          <p:nvPr/>
        </p:nvCxnSpPr>
        <p:spPr>
          <a:xfrm flipV="1">
            <a:off x="2977166" y="3998714"/>
            <a:ext cx="2002834" cy="23398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86" name="Conector reto 15385">
            <a:extLst>
              <a:ext uri="{FF2B5EF4-FFF2-40B4-BE49-F238E27FC236}">
                <a16:creationId xmlns:a16="http://schemas.microsoft.com/office/drawing/2014/main" id="{FA895275-E435-4FB1-BA16-BC80D83A50DB}"/>
              </a:ext>
            </a:extLst>
          </p:cNvPr>
          <p:cNvCxnSpPr>
            <a:stCxn id="18" idx="3"/>
            <a:endCxn id="21" idx="1"/>
          </p:cNvCxnSpPr>
          <p:nvPr/>
        </p:nvCxnSpPr>
        <p:spPr>
          <a:xfrm flipV="1">
            <a:off x="2977166" y="5768925"/>
            <a:ext cx="2002834" cy="569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88" name="Conector reto 15387">
            <a:extLst>
              <a:ext uri="{FF2B5EF4-FFF2-40B4-BE49-F238E27FC236}">
                <a16:creationId xmlns:a16="http://schemas.microsoft.com/office/drawing/2014/main" id="{8104CC18-4C7C-4FD4-ABED-C1F1A0C850F6}"/>
              </a:ext>
            </a:extLst>
          </p:cNvPr>
          <p:cNvCxnSpPr>
            <a:cxnSpLocks/>
            <a:stCxn id="19" idx="3"/>
            <a:endCxn id="22" idx="1"/>
          </p:cNvCxnSpPr>
          <p:nvPr/>
        </p:nvCxnSpPr>
        <p:spPr>
          <a:xfrm>
            <a:off x="7212000" y="2285856"/>
            <a:ext cx="1686283" cy="174136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93" name="Conector reto 15392">
            <a:extLst>
              <a:ext uri="{FF2B5EF4-FFF2-40B4-BE49-F238E27FC236}">
                <a16:creationId xmlns:a16="http://schemas.microsoft.com/office/drawing/2014/main" id="{3CC4503A-9BB8-4811-A9CB-E6DCD518250E}"/>
              </a:ext>
            </a:extLst>
          </p:cNvPr>
          <p:cNvCxnSpPr>
            <a:cxnSpLocks/>
            <a:stCxn id="20" idx="3"/>
            <a:endCxn id="22" idx="1"/>
          </p:cNvCxnSpPr>
          <p:nvPr/>
        </p:nvCxnSpPr>
        <p:spPr>
          <a:xfrm>
            <a:off x="7212000" y="3998714"/>
            <a:ext cx="1686283" cy="28502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95" name="Conector reto 15394">
            <a:extLst>
              <a:ext uri="{FF2B5EF4-FFF2-40B4-BE49-F238E27FC236}">
                <a16:creationId xmlns:a16="http://schemas.microsoft.com/office/drawing/2014/main" id="{C349B15B-7853-4ED6-9E48-93E6379DFA16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 flipV="1">
            <a:off x="7212000" y="4027216"/>
            <a:ext cx="1686283" cy="174170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10" name="Picture 2" descr="Image result for produção">
            <a:extLst>
              <a:ext uri="{FF2B5EF4-FFF2-40B4-BE49-F238E27FC236}">
                <a16:creationId xmlns:a16="http://schemas.microsoft.com/office/drawing/2014/main" id="{ED21744E-0171-4546-BE5E-DBF1F4849C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9239" y="3529606"/>
            <a:ext cx="2446425" cy="939373"/>
          </a:xfrm>
          <a:prstGeom prst="rect">
            <a:avLst/>
          </a:prstGeom>
          <a:noFill/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0418FD4-E009-4744-A161-D8883E66B79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8635" y="3411037"/>
            <a:ext cx="1165063" cy="27025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7FB6407-B394-4410-932F-27EAC40BCB7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73607" y="2427888"/>
            <a:ext cx="775118" cy="44803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59CD370-4E4A-4545-A6FD-BE387AB2FC88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20244" y="4241015"/>
            <a:ext cx="681844" cy="511383"/>
          </a:xfrm>
          <a:prstGeom prst="rect">
            <a:avLst/>
          </a:prstGeom>
        </p:spPr>
      </p:pic>
      <p:pic>
        <p:nvPicPr>
          <p:cNvPr id="15362" name="Picture 2" descr="Image result for anfavea logo">
            <a:extLst>
              <a:ext uri="{FF2B5EF4-FFF2-40B4-BE49-F238E27FC236}">
                <a16:creationId xmlns:a16="http://schemas.microsoft.com/office/drawing/2014/main" id="{9B86331B-D306-4A96-97C2-B384347B8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225" y="5110665"/>
            <a:ext cx="579882" cy="579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Image result for fenabrave logo">
            <a:extLst>
              <a:ext uri="{FF2B5EF4-FFF2-40B4-BE49-F238E27FC236}">
                <a16:creationId xmlns:a16="http://schemas.microsoft.com/office/drawing/2014/main" id="{6D047254-A25E-497E-BB76-C94E7BE40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342" y="6018549"/>
            <a:ext cx="973648" cy="619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A3494C1-07FA-48C2-8906-37FC9B91F92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7787" y="1487584"/>
            <a:ext cx="1366759" cy="51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610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E94E707-8EA3-4387-8EC1-94501DF4F667}"/>
              </a:ext>
            </a:extLst>
          </p:cNvPr>
          <p:cNvSpPr/>
          <p:nvPr/>
        </p:nvSpPr>
        <p:spPr>
          <a:xfrm>
            <a:off x="0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1D348A1-8668-4F7F-B0DF-2F46094E5E1C}"/>
              </a:ext>
            </a:extLst>
          </p:cNvPr>
          <p:cNvSpPr/>
          <p:nvPr/>
        </p:nvSpPr>
        <p:spPr>
          <a:xfrm>
            <a:off x="11754882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2EF5C50-3D6D-402A-BF53-BFEA9AEE77E3}"/>
              </a:ext>
            </a:extLst>
          </p:cNvPr>
          <p:cNvGrpSpPr/>
          <p:nvPr/>
        </p:nvGrpSpPr>
        <p:grpSpPr>
          <a:xfrm>
            <a:off x="1562159" y="348454"/>
            <a:ext cx="9067682" cy="6161091"/>
            <a:chOff x="1567494" y="348454"/>
            <a:chExt cx="9067682" cy="6161091"/>
          </a:xfrm>
        </p:grpSpPr>
        <p:pic>
          <p:nvPicPr>
            <p:cNvPr id="3" name="Imagem 2" descr="Tela de celular com publicação numa rede social&#10;&#10;Descrição gerada automaticamente">
              <a:extLst>
                <a:ext uri="{FF2B5EF4-FFF2-40B4-BE49-F238E27FC236}">
                  <a16:creationId xmlns:a16="http://schemas.microsoft.com/office/drawing/2014/main" id="{19240713-139F-0546-B554-DD8BB2DF3C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880"/>
            <a:stretch/>
          </p:blipFill>
          <p:spPr>
            <a:xfrm>
              <a:off x="1668878" y="348455"/>
              <a:ext cx="8854244" cy="6161090"/>
            </a:xfrm>
            <a:prstGeom prst="rect">
              <a:avLst/>
            </a:prstGeom>
          </p:spPr>
        </p:pic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EC52845C-7EE1-4152-AB04-7E79EF9B983D}"/>
                </a:ext>
              </a:extLst>
            </p:cNvPr>
            <p:cNvSpPr/>
            <p:nvPr/>
          </p:nvSpPr>
          <p:spPr>
            <a:xfrm>
              <a:off x="1567494" y="348454"/>
              <a:ext cx="9067682" cy="6161089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8092477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 hidden="1">
            <a:extLst>
              <a:ext uri="{FF2B5EF4-FFF2-40B4-BE49-F238E27FC236}">
                <a16:creationId xmlns:a16="http://schemas.microsoft.com/office/drawing/2014/main" id="{FC610D95-DB3D-4425-87F3-692B9DAA288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715887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2" name="Slide do think-cell" r:id="rId5" imgW="270" imgH="270" progId="TCLayout.ActiveDocument.1">
                  <p:embed/>
                </p:oleObj>
              </mc:Choice>
              <mc:Fallback>
                <p:oleObj name="Slide do think-cell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Imagem 3">
            <a:extLst>
              <a:ext uri="{FF2B5EF4-FFF2-40B4-BE49-F238E27FC236}">
                <a16:creationId xmlns:a16="http://schemas.microsoft.com/office/drawing/2014/main" id="{67A19835-21C4-4F3D-AAA9-0DCD3A3F83C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08"/>
          <a:stretch/>
        </p:blipFill>
        <p:spPr>
          <a:xfrm>
            <a:off x="1181033" y="792440"/>
            <a:ext cx="10059700" cy="5041982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11122538-48FD-40CB-B2DB-0F8113F89B09}"/>
              </a:ext>
            </a:extLst>
          </p:cNvPr>
          <p:cNvSpPr/>
          <p:nvPr/>
        </p:nvSpPr>
        <p:spPr>
          <a:xfrm>
            <a:off x="1069186" y="724129"/>
            <a:ext cx="10099868" cy="5649205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9ECDA3F-571A-4310-945A-6FE0EAB05323}"/>
              </a:ext>
            </a:extLst>
          </p:cNvPr>
          <p:cNvSpPr/>
          <p:nvPr/>
        </p:nvSpPr>
        <p:spPr>
          <a:xfrm>
            <a:off x="0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CAC9C8D-9403-443F-A93F-7642C4C04463}"/>
              </a:ext>
            </a:extLst>
          </p:cNvPr>
          <p:cNvSpPr/>
          <p:nvPr/>
        </p:nvSpPr>
        <p:spPr>
          <a:xfrm>
            <a:off x="11754882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86406A6-3D9D-4E95-8304-D8177F66E0C5}"/>
              </a:ext>
            </a:extLst>
          </p:cNvPr>
          <p:cNvSpPr/>
          <p:nvPr/>
        </p:nvSpPr>
        <p:spPr>
          <a:xfrm>
            <a:off x="1207768" y="5255682"/>
            <a:ext cx="2638605" cy="392888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23D01F0-B481-4FD0-A47A-7C69927185F1}"/>
              </a:ext>
            </a:extLst>
          </p:cNvPr>
          <p:cNvSpPr/>
          <p:nvPr/>
        </p:nvSpPr>
        <p:spPr>
          <a:xfrm>
            <a:off x="3733088" y="5478822"/>
            <a:ext cx="2160000" cy="351020"/>
          </a:xfrm>
          <a:prstGeom prst="rect">
            <a:avLst/>
          </a:prstGeom>
          <a:solidFill>
            <a:schemeClr val="bg1"/>
          </a:solidFill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A438BB33-95CE-41EE-AD75-46C276743EB0}"/>
              </a:ext>
            </a:extLst>
          </p:cNvPr>
          <p:cNvSpPr/>
          <p:nvPr/>
        </p:nvSpPr>
        <p:spPr>
          <a:xfrm>
            <a:off x="3733088" y="5852566"/>
            <a:ext cx="2160000" cy="35102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23.313,94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D7A8558-54F1-4775-B6E7-10C71E55AF1C}"/>
              </a:ext>
            </a:extLst>
          </p:cNvPr>
          <p:cNvSpPr txBox="1"/>
          <p:nvPr/>
        </p:nvSpPr>
        <p:spPr>
          <a:xfrm>
            <a:off x="4450649" y="5465090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RMSE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9364C73-9389-4C03-8981-5B3B97AEA026}"/>
              </a:ext>
            </a:extLst>
          </p:cNvPr>
          <p:cNvSpPr/>
          <p:nvPr/>
        </p:nvSpPr>
        <p:spPr>
          <a:xfrm>
            <a:off x="6345153" y="5478822"/>
            <a:ext cx="2160000" cy="351020"/>
          </a:xfrm>
          <a:prstGeom prst="rect">
            <a:avLst/>
          </a:prstGeom>
          <a:solidFill>
            <a:schemeClr val="bg1"/>
          </a:solidFill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6089B248-1443-49AF-A564-76F36762C52F}"/>
              </a:ext>
            </a:extLst>
          </p:cNvPr>
          <p:cNvSpPr/>
          <p:nvPr/>
        </p:nvSpPr>
        <p:spPr>
          <a:xfrm>
            <a:off x="6345153" y="5862091"/>
            <a:ext cx="2160000" cy="35102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18.400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8B4CA14-17D9-43AB-8C0F-8C6B4CAED23E}"/>
              </a:ext>
            </a:extLst>
          </p:cNvPr>
          <p:cNvSpPr txBox="1"/>
          <p:nvPr/>
        </p:nvSpPr>
        <p:spPr>
          <a:xfrm>
            <a:off x="6420009" y="5465090"/>
            <a:ext cx="2091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Erro absoluto médio</a:t>
            </a:r>
          </a:p>
        </p:txBody>
      </p:sp>
    </p:spTree>
    <p:extLst>
      <p:ext uri="{BB962C8B-B14F-4D97-AF65-F5344CB8AC3E}">
        <p14:creationId xmlns:p14="http://schemas.microsoft.com/office/powerpoint/2010/main" val="1035113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 hidden="1">
            <a:extLst>
              <a:ext uri="{FF2B5EF4-FFF2-40B4-BE49-F238E27FC236}">
                <a16:creationId xmlns:a16="http://schemas.microsoft.com/office/drawing/2014/main" id="{85073973-1882-44C8-AA10-7AE590DEE44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0" name="Slide do think-cell" r:id="rId4" imgW="270" imgH="270" progId="TCLayout.ActiveDocument.1">
                  <p:embed/>
                </p:oleObj>
              </mc:Choice>
              <mc:Fallback>
                <p:oleObj name="Slide do think-cell" r:id="rId4" imgW="270" imgH="270" progId="TCLayout.ActiveDocument.1">
                  <p:embed/>
                  <p:pic>
                    <p:nvPicPr>
                      <p:cNvPr id="4" name="Objeto 3" hidden="1">
                        <a:extLst>
                          <a:ext uri="{FF2B5EF4-FFF2-40B4-BE49-F238E27FC236}">
                            <a16:creationId xmlns:a16="http://schemas.microsoft.com/office/drawing/2014/main" id="{85073973-1882-44C8-AA10-7AE590DEE44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Agrupar 5">
            <a:extLst>
              <a:ext uri="{FF2B5EF4-FFF2-40B4-BE49-F238E27FC236}">
                <a16:creationId xmlns:a16="http://schemas.microsoft.com/office/drawing/2014/main" id="{C4159DF1-C0CB-458C-9667-29E04BB73511}"/>
              </a:ext>
            </a:extLst>
          </p:cNvPr>
          <p:cNvGrpSpPr/>
          <p:nvPr/>
        </p:nvGrpSpPr>
        <p:grpSpPr>
          <a:xfrm>
            <a:off x="3875686" y="740706"/>
            <a:ext cx="2503424" cy="2280331"/>
            <a:chOff x="0" y="1647691"/>
            <a:chExt cx="2503424" cy="2280331"/>
          </a:xfrm>
        </p:grpSpPr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74518327-1454-40AF-8E85-FE70BADA2511}"/>
                </a:ext>
              </a:extLst>
            </p:cNvPr>
            <p:cNvSpPr/>
            <p:nvPr/>
          </p:nvSpPr>
          <p:spPr>
            <a:xfrm>
              <a:off x="0" y="1647691"/>
              <a:ext cx="2503424" cy="2280331"/>
            </a:xfrm>
            <a:prstGeom prst="rect">
              <a:avLst/>
            </a:prstGeom>
            <a:blipFill dpi="0" rotWithShape="0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ACC519C0-EB64-4F4B-917B-DF19B12A6F42}"/>
                </a:ext>
              </a:extLst>
            </p:cNvPr>
            <p:cNvSpPr txBox="1"/>
            <p:nvPr/>
          </p:nvSpPr>
          <p:spPr>
            <a:xfrm>
              <a:off x="0" y="1647691"/>
              <a:ext cx="2503424" cy="228033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3820" tIns="83820" rIns="83820" bIns="83820" numCol="1" spcCol="1270" anchor="t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pt-BR" sz="2200" kern="1200" dirty="0"/>
            </a:p>
          </p:txBody>
        </p:sp>
      </p:grpSp>
      <p:sp>
        <p:nvSpPr>
          <p:cNvPr id="14" name="Retângulo 13">
            <a:extLst>
              <a:ext uri="{FF2B5EF4-FFF2-40B4-BE49-F238E27FC236}">
                <a16:creationId xmlns:a16="http://schemas.microsoft.com/office/drawing/2014/main" id="{8601A0B5-D8B2-4837-A0C6-62A03EA7F759}"/>
              </a:ext>
            </a:extLst>
          </p:cNvPr>
          <p:cNvSpPr/>
          <p:nvPr/>
        </p:nvSpPr>
        <p:spPr>
          <a:xfrm>
            <a:off x="3879722" y="2475920"/>
            <a:ext cx="2499388" cy="545123"/>
          </a:xfrm>
          <a:prstGeom prst="rect">
            <a:avLst/>
          </a:prstGeom>
          <a:solidFill>
            <a:schemeClr val="bg1"/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rgbClr val="7030A0"/>
                </a:solidFill>
              </a:rPr>
              <a:t>Regressão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26DCDE0C-BF0A-4B64-AEEB-8846AC8EDC8C}"/>
              </a:ext>
            </a:extLst>
          </p:cNvPr>
          <p:cNvGrpSpPr/>
          <p:nvPr/>
        </p:nvGrpSpPr>
        <p:grpSpPr>
          <a:xfrm>
            <a:off x="7675621" y="740706"/>
            <a:ext cx="2503424" cy="2246958"/>
            <a:chOff x="5006848" y="2436855"/>
            <a:chExt cx="2503424" cy="2246958"/>
          </a:xfrm>
        </p:grpSpPr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4E633353-0F40-4FDD-AA2C-6897DF54BAE0}"/>
                </a:ext>
              </a:extLst>
            </p:cNvPr>
            <p:cNvSpPr/>
            <p:nvPr/>
          </p:nvSpPr>
          <p:spPr>
            <a:xfrm>
              <a:off x="5006848" y="2436855"/>
              <a:ext cx="2503424" cy="2246958"/>
            </a:xfrm>
            <a:prstGeom prst="rect">
              <a:avLst/>
            </a:prstGeom>
            <a:blipFill dpi="0" rotWithShape="0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882EE92A-9103-484B-843A-2070F9418FC8}"/>
                </a:ext>
              </a:extLst>
            </p:cNvPr>
            <p:cNvSpPr txBox="1"/>
            <p:nvPr/>
          </p:nvSpPr>
          <p:spPr>
            <a:xfrm>
              <a:off x="5006848" y="2436855"/>
              <a:ext cx="2503424" cy="224695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3820" tIns="83820" rIns="83820" bIns="83820" numCol="1" spcCol="1270" anchor="t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pt-BR" sz="2200" kern="1200"/>
            </a:p>
          </p:txBody>
        </p:sp>
      </p:grpSp>
      <p:sp>
        <p:nvSpPr>
          <p:cNvPr id="16" name="Retângulo 15">
            <a:extLst>
              <a:ext uri="{FF2B5EF4-FFF2-40B4-BE49-F238E27FC236}">
                <a16:creationId xmlns:a16="http://schemas.microsoft.com/office/drawing/2014/main" id="{9552533F-13FE-405F-834A-34B104ECACC6}"/>
              </a:ext>
            </a:extLst>
          </p:cNvPr>
          <p:cNvSpPr/>
          <p:nvPr/>
        </p:nvSpPr>
        <p:spPr>
          <a:xfrm>
            <a:off x="7679657" y="2475920"/>
            <a:ext cx="2499388" cy="545123"/>
          </a:xfrm>
          <a:prstGeom prst="rect">
            <a:avLst/>
          </a:prstGeom>
          <a:solidFill>
            <a:schemeClr val="bg1"/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rgbClr val="7030A0"/>
                </a:solidFill>
              </a:rPr>
              <a:t>LSTM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01D1727F-1383-4906-BB80-A6DD0BE6EC8E}"/>
              </a:ext>
            </a:extLst>
          </p:cNvPr>
          <p:cNvSpPr/>
          <p:nvPr/>
        </p:nvSpPr>
        <p:spPr>
          <a:xfrm>
            <a:off x="0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8D7B7EB5-805B-4D73-B029-D685CE17E550}"/>
              </a:ext>
            </a:extLst>
          </p:cNvPr>
          <p:cNvSpPr/>
          <p:nvPr/>
        </p:nvSpPr>
        <p:spPr>
          <a:xfrm>
            <a:off x="11754882" y="0"/>
            <a:ext cx="483359" cy="70485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ruz 21">
            <a:extLst>
              <a:ext uri="{FF2B5EF4-FFF2-40B4-BE49-F238E27FC236}">
                <a16:creationId xmlns:a16="http://schemas.microsoft.com/office/drawing/2014/main" id="{6BC2B83B-8106-4A7C-876A-4C09F02D8419}"/>
              </a:ext>
            </a:extLst>
          </p:cNvPr>
          <p:cNvSpPr/>
          <p:nvPr/>
        </p:nvSpPr>
        <p:spPr>
          <a:xfrm rot="18900000">
            <a:off x="6556099" y="1277210"/>
            <a:ext cx="970670" cy="970670"/>
          </a:xfrm>
          <a:prstGeom prst="plus">
            <a:avLst>
              <a:gd name="adj" fmla="val 38044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9B9B3E99-894A-44F5-B9B7-7D4DAADEB1AF}"/>
              </a:ext>
            </a:extLst>
          </p:cNvPr>
          <p:cNvSpPr/>
          <p:nvPr/>
        </p:nvSpPr>
        <p:spPr>
          <a:xfrm>
            <a:off x="1299547" y="3645917"/>
            <a:ext cx="2160000" cy="351020"/>
          </a:xfrm>
          <a:prstGeom prst="rect">
            <a:avLst/>
          </a:prstGeom>
          <a:solidFill>
            <a:schemeClr val="bg1"/>
          </a:solidFill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1124C39A-1819-4302-9F3B-8C8ABE107E44}"/>
              </a:ext>
            </a:extLst>
          </p:cNvPr>
          <p:cNvSpPr/>
          <p:nvPr/>
        </p:nvSpPr>
        <p:spPr>
          <a:xfrm>
            <a:off x="7847333" y="3645917"/>
            <a:ext cx="2160000" cy="35102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23.313,94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3795D55C-546E-434D-BDA7-4B3E9BBBD03D}"/>
              </a:ext>
            </a:extLst>
          </p:cNvPr>
          <p:cNvSpPr txBox="1"/>
          <p:nvPr/>
        </p:nvSpPr>
        <p:spPr>
          <a:xfrm>
            <a:off x="2017108" y="3636761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RMSE</a:t>
            </a:r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AA0A8EC2-CC23-4BA7-8434-36E1F7C5DC2F}"/>
              </a:ext>
            </a:extLst>
          </p:cNvPr>
          <p:cNvSpPr/>
          <p:nvPr/>
        </p:nvSpPr>
        <p:spPr>
          <a:xfrm>
            <a:off x="4047398" y="3645917"/>
            <a:ext cx="2160000" cy="351020"/>
          </a:xfrm>
          <a:prstGeom prst="rect">
            <a:avLst/>
          </a:prstGeom>
          <a:solidFill>
            <a:srgbClr val="87CB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29.177,87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801A54C3-2AF4-42C1-B811-8639C92A8B2C}"/>
              </a:ext>
            </a:extLst>
          </p:cNvPr>
          <p:cNvSpPr/>
          <p:nvPr/>
        </p:nvSpPr>
        <p:spPr>
          <a:xfrm>
            <a:off x="1299547" y="4571311"/>
            <a:ext cx="2160000" cy="351020"/>
          </a:xfrm>
          <a:prstGeom prst="rect">
            <a:avLst/>
          </a:prstGeom>
          <a:solidFill>
            <a:schemeClr val="bg1"/>
          </a:solidFill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66A4CE44-8CBE-40E9-BDEA-02EE2836C0E2}"/>
              </a:ext>
            </a:extLst>
          </p:cNvPr>
          <p:cNvSpPr/>
          <p:nvPr/>
        </p:nvSpPr>
        <p:spPr>
          <a:xfrm>
            <a:off x="7847333" y="4571311"/>
            <a:ext cx="2160000" cy="35102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18.400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01767F90-C159-4DDC-9B12-12E0BE4434A5}"/>
              </a:ext>
            </a:extLst>
          </p:cNvPr>
          <p:cNvSpPr txBox="1"/>
          <p:nvPr/>
        </p:nvSpPr>
        <p:spPr>
          <a:xfrm>
            <a:off x="1334936" y="4562155"/>
            <a:ext cx="2091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Erro absoluto médio</a:t>
            </a: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F4FA24F3-BCEE-458F-AF08-F83242E02B6F}"/>
              </a:ext>
            </a:extLst>
          </p:cNvPr>
          <p:cNvSpPr/>
          <p:nvPr/>
        </p:nvSpPr>
        <p:spPr>
          <a:xfrm>
            <a:off x="4047398" y="4571311"/>
            <a:ext cx="2160000" cy="351020"/>
          </a:xfrm>
          <a:prstGeom prst="rect">
            <a:avLst/>
          </a:prstGeom>
          <a:solidFill>
            <a:srgbClr val="87CB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7030A0"/>
              </a:buClr>
            </a:pPr>
            <a:r>
              <a:rPr lang="pt-BR" sz="2000" b="1" dirty="0">
                <a:solidFill>
                  <a:schemeClr val="tx1"/>
                </a:solidFill>
              </a:rPr>
              <a:t>23.580</a:t>
            </a: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CEF03F8F-1A31-451F-BBF5-C78E0ECCD7BB}"/>
              </a:ext>
            </a:extLst>
          </p:cNvPr>
          <p:cNvSpPr/>
          <p:nvPr/>
        </p:nvSpPr>
        <p:spPr>
          <a:xfrm>
            <a:off x="1299547" y="5496705"/>
            <a:ext cx="2160000" cy="351020"/>
          </a:xfrm>
          <a:prstGeom prst="rect">
            <a:avLst/>
          </a:prstGeom>
          <a:solidFill>
            <a:schemeClr val="bg1"/>
          </a:solidFill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561A35BD-47A3-4BD4-9258-B1C9781B184E}"/>
              </a:ext>
            </a:extLst>
          </p:cNvPr>
          <p:cNvSpPr/>
          <p:nvPr/>
        </p:nvSpPr>
        <p:spPr>
          <a:xfrm>
            <a:off x="7847333" y="5496705"/>
            <a:ext cx="2160000" cy="35102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8,2%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C62337E9-1384-4C0F-AEDF-019C6B504B12}"/>
              </a:ext>
            </a:extLst>
          </p:cNvPr>
          <p:cNvSpPr txBox="1"/>
          <p:nvPr/>
        </p:nvSpPr>
        <p:spPr>
          <a:xfrm>
            <a:off x="2017108" y="5487549"/>
            <a:ext cx="79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Erro %</a:t>
            </a: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C7225A07-A909-4EF0-869E-EC70D4824992}"/>
              </a:ext>
            </a:extLst>
          </p:cNvPr>
          <p:cNvSpPr/>
          <p:nvPr/>
        </p:nvSpPr>
        <p:spPr>
          <a:xfrm>
            <a:off x="4047398" y="5496705"/>
            <a:ext cx="2160000" cy="351020"/>
          </a:xfrm>
          <a:prstGeom prst="rect">
            <a:avLst/>
          </a:prstGeom>
          <a:solidFill>
            <a:srgbClr val="87CB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12,2%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6C6E75D2-CE6B-4334-83E6-BA714F8A01D0}"/>
              </a:ext>
            </a:extLst>
          </p:cNvPr>
          <p:cNvGrpSpPr/>
          <p:nvPr/>
        </p:nvGrpSpPr>
        <p:grpSpPr>
          <a:xfrm>
            <a:off x="7675621" y="3429000"/>
            <a:ext cx="3729493" cy="755127"/>
            <a:chOff x="7675621" y="3429000"/>
            <a:chExt cx="3729493" cy="755127"/>
          </a:xfrm>
        </p:grpSpPr>
        <p:sp>
          <p:nvSpPr>
            <p:cNvPr id="2" name="CaixaDeTexto 1">
              <a:extLst>
                <a:ext uri="{FF2B5EF4-FFF2-40B4-BE49-F238E27FC236}">
                  <a16:creationId xmlns:a16="http://schemas.microsoft.com/office/drawing/2014/main" id="{B3CB0DF9-2086-45B8-BB46-AC7DA586F247}"/>
                </a:ext>
              </a:extLst>
            </p:cNvPr>
            <p:cNvSpPr txBox="1"/>
            <p:nvPr/>
          </p:nvSpPr>
          <p:spPr>
            <a:xfrm>
              <a:off x="10528814" y="3661404"/>
              <a:ext cx="87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/>
                <a:t>-20,1%</a:t>
              </a:r>
            </a:p>
          </p:txBody>
        </p:sp>
        <p:sp>
          <p:nvSpPr>
            <p:cNvPr id="3" name="Retângulo: Cantos Arredondados 2">
              <a:extLst>
                <a:ext uri="{FF2B5EF4-FFF2-40B4-BE49-F238E27FC236}">
                  <a16:creationId xmlns:a16="http://schemas.microsoft.com/office/drawing/2014/main" id="{57146B99-1988-455F-9EEE-C3BCCB6255E1}"/>
                </a:ext>
              </a:extLst>
            </p:cNvPr>
            <p:cNvSpPr/>
            <p:nvPr/>
          </p:nvSpPr>
          <p:spPr>
            <a:xfrm>
              <a:off x="7675621" y="3429000"/>
              <a:ext cx="3729493" cy="755127"/>
            </a:xfrm>
            <a:prstGeom prst="roundRect">
              <a:avLst/>
            </a:prstGeom>
            <a:noFill/>
            <a:ln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4D29AE27-BAB1-4AB0-AAEC-0E3A113FC2D7}"/>
              </a:ext>
            </a:extLst>
          </p:cNvPr>
          <p:cNvGrpSpPr/>
          <p:nvPr/>
        </p:nvGrpSpPr>
        <p:grpSpPr>
          <a:xfrm>
            <a:off x="7675621" y="4360101"/>
            <a:ext cx="3729493" cy="755127"/>
            <a:chOff x="7675621" y="4360101"/>
            <a:chExt cx="3729493" cy="755127"/>
          </a:xfrm>
        </p:grpSpPr>
        <p:sp>
          <p:nvSpPr>
            <p:cNvPr id="53" name="CaixaDeTexto 52">
              <a:extLst>
                <a:ext uri="{FF2B5EF4-FFF2-40B4-BE49-F238E27FC236}">
                  <a16:creationId xmlns:a16="http://schemas.microsoft.com/office/drawing/2014/main" id="{C4A4342E-6B76-4187-971A-D27D8183A770}"/>
                </a:ext>
              </a:extLst>
            </p:cNvPr>
            <p:cNvSpPr txBox="1"/>
            <p:nvPr/>
          </p:nvSpPr>
          <p:spPr>
            <a:xfrm>
              <a:off x="10528814" y="4552999"/>
              <a:ext cx="87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/>
                <a:t>-22,0%</a:t>
              </a:r>
            </a:p>
          </p:txBody>
        </p:sp>
        <p:sp>
          <p:nvSpPr>
            <p:cNvPr id="55" name="Retângulo: Cantos Arredondados 54">
              <a:extLst>
                <a:ext uri="{FF2B5EF4-FFF2-40B4-BE49-F238E27FC236}">
                  <a16:creationId xmlns:a16="http://schemas.microsoft.com/office/drawing/2014/main" id="{72B6A798-3581-4652-B801-27448C39FC3D}"/>
                </a:ext>
              </a:extLst>
            </p:cNvPr>
            <p:cNvSpPr/>
            <p:nvPr/>
          </p:nvSpPr>
          <p:spPr>
            <a:xfrm>
              <a:off x="7675621" y="4360101"/>
              <a:ext cx="3729493" cy="755127"/>
            </a:xfrm>
            <a:prstGeom prst="roundRect">
              <a:avLst/>
            </a:prstGeom>
            <a:noFill/>
            <a:ln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BCD91F85-3086-4C09-8580-F081FB50FAB4}"/>
              </a:ext>
            </a:extLst>
          </p:cNvPr>
          <p:cNvGrpSpPr/>
          <p:nvPr/>
        </p:nvGrpSpPr>
        <p:grpSpPr>
          <a:xfrm>
            <a:off x="7675621" y="5291202"/>
            <a:ext cx="3729493" cy="755127"/>
            <a:chOff x="7675621" y="5291202"/>
            <a:chExt cx="3729493" cy="755127"/>
          </a:xfrm>
        </p:grpSpPr>
        <p:sp>
          <p:nvSpPr>
            <p:cNvPr id="54" name="CaixaDeTexto 53">
              <a:extLst>
                <a:ext uri="{FF2B5EF4-FFF2-40B4-BE49-F238E27FC236}">
                  <a16:creationId xmlns:a16="http://schemas.microsoft.com/office/drawing/2014/main" id="{25A9F3E5-2682-4123-A987-1D9770088B26}"/>
                </a:ext>
              </a:extLst>
            </p:cNvPr>
            <p:cNvSpPr txBox="1"/>
            <p:nvPr/>
          </p:nvSpPr>
          <p:spPr>
            <a:xfrm>
              <a:off x="10528814" y="5478393"/>
              <a:ext cx="87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/>
                <a:t>-4 </a:t>
              </a:r>
              <a:r>
                <a:rPr lang="pt-BR" dirty="0" err="1"/>
                <a:t>p.p</a:t>
              </a:r>
              <a:r>
                <a:rPr lang="pt-BR" dirty="0"/>
                <a:t>.</a:t>
              </a:r>
            </a:p>
          </p:txBody>
        </p:sp>
        <p:sp>
          <p:nvSpPr>
            <p:cNvPr id="56" name="Retângulo: Cantos Arredondados 55">
              <a:extLst>
                <a:ext uri="{FF2B5EF4-FFF2-40B4-BE49-F238E27FC236}">
                  <a16:creationId xmlns:a16="http://schemas.microsoft.com/office/drawing/2014/main" id="{AC97570E-F975-4D1A-90FB-F9D720ABE207}"/>
                </a:ext>
              </a:extLst>
            </p:cNvPr>
            <p:cNvSpPr/>
            <p:nvPr/>
          </p:nvSpPr>
          <p:spPr>
            <a:xfrm>
              <a:off x="7675621" y="5291202"/>
              <a:ext cx="3729493" cy="755127"/>
            </a:xfrm>
            <a:prstGeom prst="roundRect">
              <a:avLst/>
            </a:prstGeom>
            <a:noFill/>
            <a:ln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808688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 hidden="1">
            <a:extLst>
              <a:ext uri="{FF2B5EF4-FFF2-40B4-BE49-F238E27FC236}">
                <a16:creationId xmlns:a16="http://schemas.microsoft.com/office/drawing/2014/main" id="{4792FFD0-AC92-4390-86B6-3C6548793B7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4" name="Slide do think-cell" r:id="rId5" imgW="270" imgH="270" progId="TCLayout.ActiveDocument.1">
                  <p:embed/>
                </p:oleObj>
              </mc:Choice>
              <mc:Fallback>
                <p:oleObj name="Slide do think-cell" r:id="rId5" imgW="270" imgH="270" progId="TCLayout.ActiveDocument.1">
                  <p:embed/>
                  <p:pic>
                    <p:nvPicPr>
                      <p:cNvPr id="4" name="Objeto 3" hidden="1">
                        <a:extLst>
                          <a:ext uri="{FF2B5EF4-FFF2-40B4-BE49-F238E27FC236}">
                            <a16:creationId xmlns:a16="http://schemas.microsoft.com/office/drawing/2014/main" id="{4792FFD0-AC92-4390-86B6-3C6548793B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388" name="Picture 4" descr="Resultado de imagem para estoques alto automóveis">
            <a:extLst>
              <a:ext uri="{FF2B5EF4-FFF2-40B4-BE49-F238E27FC236}">
                <a16:creationId xmlns:a16="http://schemas.microsoft.com/office/drawing/2014/main" id="{FC1AFEA8-FADE-44B4-ACF9-936AEE3315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06"/>
          <a:stretch/>
        </p:blipFill>
        <p:spPr bwMode="auto">
          <a:xfrm>
            <a:off x="0" y="-12303"/>
            <a:ext cx="12192000" cy="1531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A7B1E6B7-7F22-4882-99D2-CE435CA42DB4}"/>
              </a:ext>
            </a:extLst>
          </p:cNvPr>
          <p:cNvSpPr/>
          <p:nvPr/>
        </p:nvSpPr>
        <p:spPr>
          <a:xfrm>
            <a:off x="-7857" y="-45155"/>
            <a:ext cx="12199857" cy="1615231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5C0BE2E8-5EED-421B-AC8E-26180337CE7A}"/>
              </a:ext>
            </a:extLst>
          </p:cNvPr>
          <p:cNvSpPr txBox="1"/>
          <p:nvPr/>
        </p:nvSpPr>
        <p:spPr>
          <a:xfrm>
            <a:off x="675542" y="4309125"/>
            <a:ext cx="10840917" cy="578882"/>
          </a:xfrm>
          <a:prstGeom prst="round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Reduzindo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margem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erro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da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produção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20% para 8 %…</a:t>
            </a:r>
            <a:endParaRPr lang="pt-BR" sz="4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D6C9F60C-DFAE-465D-A037-BEB3D6E63F7C}"/>
              </a:ext>
            </a:extLst>
          </p:cNvPr>
          <p:cNvGrpSpPr/>
          <p:nvPr/>
        </p:nvGrpSpPr>
        <p:grpSpPr>
          <a:xfrm>
            <a:off x="6637777" y="1638249"/>
            <a:ext cx="2095502" cy="2114552"/>
            <a:chOff x="8107461" y="2182407"/>
            <a:chExt cx="2095502" cy="2114552"/>
          </a:xfrm>
        </p:grpSpPr>
        <p:grpSp>
          <p:nvGrpSpPr>
            <p:cNvPr id="42" name="Agrupar 41">
              <a:extLst>
                <a:ext uri="{FF2B5EF4-FFF2-40B4-BE49-F238E27FC236}">
                  <a16:creationId xmlns:a16="http://schemas.microsoft.com/office/drawing/2014/main" id="{9AA15933-6F69-41C1-877B-65FF37C60C4D}"/>
                </a:ext>
              </a:extLst>
            </p:cNvPr>
            <p:cNvGrpSpPr/>
            <p:nvPr/>
          </p:nvGrpSpPr>
          <p:grpSpPr>
            <a:xfrm>
              <a:off x="8107461" y="2182407"/>
              <a:ext cx="2095502" cy="2114552"/>
              <a:chOff x="439592" y="965483"/>
              <a:chExt cx="2095502" cy="2114552"/>
            </a:xfrm>
          </p:grpSpPr>
          <p:sp>
            <p:nvSpPr>
              <p:cNvPr id="44" name="Forma Livre: Forma 43">
                <a:extLst>
                  <a:ext uri="{FF2B5EF4-FFF2-40B4-BE49-F238E27FC236}">
                    <a16:creationId xmlns:a16="http://schemas.microsoft.com/office/drawing/2014/main" id="{42BD1EA5-1948-4C98-B9D1-1488AD3B4D3B}"/>
                  </a:ext>
                </a:extLst>
              </p:cNvPr>
              <p:cNvSpPr/>
              <p:nvPr/>
            </p:nvSpPr>
            <p:spPr>
              <a:xfrm>
                <a:off x="439592" y="1743075"/>
                <a:ext cx="2095502" cy="1336960"/>
              </a:xfrm>
              <a:custGeom>
                <a:avLst/>
                <a:gdLst>
                  <a:gd name="connsiteX0" fmla="*/ 41356 w 2095502"/>
                  <a:gd name="connsiteY0" fmla="*/ 0 h 1336960"/>
                  <a:gd name="connsiteX1" fmla="*/ 2054146 w 2095502"/>
                  <a:gd name="connsiteY1" fmla="*/ 0 h 1336960"/>
                  <a:gd name="connsiteX2" fmla="*/ 2074215 w 2095502"/>
                  <a:gd name="connsiteY2" fmla="*/ 78051 h 1336960"/>
                  <a:gd name="connsiteX3" fmla="*/ 2095502 w 2095502"/>
                  <a:gd name="connsiteY3" fmla="*/ 289209 h 1336960"/>
                  <a:gd name="connsiteX4" fmla="*/ 1047751 w 2095502"/>
                  <a:gd name="connsiteY4" fmla="*/ 1336960 h 1336960"/>
                  <a:gd name="connsiteX5" fmla="*/ 0 w 2095502"/>
                  <a:gd name="connsiteY5" fmla="*/ 289209 h 1336960"/>
                  <a:gd name="connsiteX6" fmla="*/ 21287 w 2095502"/>
                  <a:gd name="connsiteY6" fmla="*/ 78051 h 1336960"/>
                  <a:gd name="connsiteX7" fmla="*/ 41356 w 2095502"/>
                  <a:gd name="connsiteY7" fmla="*/ 0 h 133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5502" h="1336960">
                    <a:moveTo>
                      <a:pt x="41356" y="0"/>
                    </a:moveTo>
                    <a:lnTo>
                      <a:pt x="2054146" y="0"/>
                    </a:lnTo>
                    <a:lnTo>
                      <a:pt x="2074215" y="78051"/>
                    </a:lnTo>
                    <a:cubicBezTo>
                      <a:pt x="2088173" y="146257"/>
                      <a:pt x="2095502" y="216877"/>
                      <a:pt x="2095502" y="289209"/>
                    </a:cubicBezTo>
                    <a:cubicBezTo>
                      <a:pt x="2095502" y="867866"/>
                      <a:pt x="1626408" y="1336960"/>
                      <a:pt x="1047751" y="1336960"/>
                    </a:cubicBezTo>
                    <a:cubicBezTo>
                      <a:pt x="469094" y="1336960"/>
                      <a:pt x="0" y="867866"/>
                      <a:pt x="0" y="289209"/>
                    </a:cubicBezTo>
                    <a:cubicBezTo>
                      <a:pt x="0" y="216877"/>
                      <a:pt x="7330" y="146257"/>
                      <a:pt x="21287" y="78051"/>
                    </a:cubicBezTo>
                    <a:lnTo>
                      <a:pt x="41356" y="0"/>
                    </a:lnTo>
                    <a:close/>
                  </a:path>
                </a:pathLst>
              </a:custGeom>
              <a:noFill/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5" name="Forma Livre: Forma 44">
                <a:extLst>
                  <a:ext uri="{FF2B5EF4-FFF2-40B4-BE49-F238E27FC236}">
                    <a16:creationId xmlns:a16="http://schemas.microsoft.com/office/drawing/2014/main" id="{EFED7958-9FC6-493A-A4C1-0381CD6DA28E}"/>
                  </a:ext>
                </a:extLst>
              </p:cNvPr>
              <p:cNvSpPr/>
              <p:nvPr/>
            </p:nvSpPr>
            <p:spPr>
              <a:xfrm>
                <a:off x="499998" y="965483"/>
                <a:ext cx="1980000" cy="720000"/>
              </a:xfrm>
              <a:custGeom>
                <a:avLst/>
                <a:gdLst>
                  <a:gd name="connsiteX0" fmla="*/ 1006395 w 2012790"/>
                  <a:gd name="connsiteY0" fmla="*/ 0 h 758542"/>
                  <a:gd name="connsiteX1" fmla="*/ 2007041 w 2012790"/>
                  <a:gd name="connsiteY1" fmla="*/ 736182 h 758542"/>
                  <a:gd name="connsiteX2" fmla="*/ 2012790 w 2012790"/>
                  <a:gd name="connsiteY2" fmla="*/ 758542 h 758542"/>
                  <a:gd name="connsiteX3" fmla="*/ 0 w 2012790"/>
                  <a:gd name="connsiteY3" fmla="*/ 758542 h 758542"/>
                  <a:gd name="connsiteX4" fmla="*/ 5749 w 2012790"/>
                  <a:gd name="connsiteY4" fmla="*/ 736182 h 758542"/>
                  <a:gd name="connsiteX5" fmla="*/ 1006395 w 2012790"/>
                  <a:gd name="connsiteY5" fmla="*/ 0 h 758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12790" h="758542">
                    <a:moveTo>
                      <a:pt x="1006395" y="0"/>
                    </a:moveTo>
                    <a:cubicBezTo>
                      <a:pt x="1476554" y="0"/>
                      <a:pt x="1874384" y="309675"/>
                      <a:pt x="2007041" y="736182"/>
                    </a:cubicBezTo>
                    <a:lnTo>
                      <a:pt x="2012790" y="758542"/>
                    </a:lnTo>
                    <a:lnTo>
                      <a:pt x="0" y="758542"/>
                    </a:lnTo>
                    <a:lnTo>
                      <a:pt x="5749" y="736182"/>
                    </a:lnTo>
                    <a:cubicBezTo>
                      <a:pt x="138406" y="309675"/>
                      <a:pt x="536236" y="0"/>
                      <a:pt x="1006395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24AF1827-0955-4B3F-8C9F-AABA842F230E}"/>
                </a:ext>
              </a:extLst>
            </p:cNvPr>
            <p:cNvSpPr txBox="1"/>
            <p:nvPr/>
          </p:nvSpPr>
          <p:spPr>
            <a:xfrm>
              <a:off x="8217483" y="2363960"/>
              <a:ext cx="190085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spc="156" dirty="0">
                  <a:solidFill>
                    <a:srgbClr val="7030A0"/>
                  </a:solidFill>
                </a:rPr>
                <a:t>8%</a:t>
              </a:r>
            </a:p>
            <a:p>
              <a:pPr algn="ctr"/>
              <a:endParaRPr lang="pt-BR" sz="1600" dirty="0">
                <a:solidFill>
                  <a:srgbClr val="00416A"/>
                </a:solidFill>
              </a:endParaRPr>
            </a:p>
            <a:p>
              <a:pPr algn="ctr"/>
              <a:r>
                <a:rPr lang="pt-B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Margem de produção das montadoras a partir do modelo</a:t>
              </a:r>
            </a:p>
          </p:txBody>
        </p:sp>
      </p:grp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14BDBE4E-2C8D-4C07-B457-4CA2A77C0B38}"/>
              </a:ext>
            </a:extLst>
          </p:cNvPr>
          <p:cNvSpPr txBox="1"/>
          <p:nvPr/>
        </p:nvSpPr>
        <p:spPr>
          <a:xfrm>
            <a:off x="3420322" y="5295939"/>
            <a:ext cx="5351357" cy="919401"/>
          </a:xfrm>
          <a:prstGeom prst="round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7030A0"/>
                </a:solidFill>
              </a:rPr>
              <a:t>R$ 42.000.000,00</a:t>
            </a:r>
            <a:endParaRPr lang="pt-BR" sz="6600" b="1" dirty="0">
              <a:solidFill>
                <a:srgbClr val="7030A0"/>
              </a:solidFill>
            </a:endParaRP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7229596B-D0C4-4DD7-8DFE-8F84EF4AA015}"/>
              </a:ext>
            </a:extLst>
          </p:cNvPr>
          <p:cNvSpPr txBox="1"/>
          <p:nvPr/>
        </p:nvSpPr>
        <p:spPr>
          <a:xfrm>
            <a:off x="3535484" y="6046063"/>
            <a:ext cx="5113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 economia para a empresa (R$580M para o mercado)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24B364C-1524-4250-AD95-0883E96FCF89}"/>
              </a:ext>
            </a:extLst>
          </p:cNvPr>
          <p:cNvGrpSpPr/>
          <p:nvPr/>
        </p:nvGrpSpPr>
        <p:grpSpPr>
          <a:xfrm>
            <a:off x="3420322" y="1638249"/>
            <a:ext cx="2095502" cy="2114552"/>
            <a:chOff x="3420322" y="1638249"/>
            <a:chExt cx="2095502" cy="2114552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57F8B1BE-A468-4B02-B706-9B1BF3B70043}"/>
                </a:ext>
              </a:extLst>
            </p:cNvPr>
            <p:cNvGrpSpPr/>
            <p:nvPr/>
          </p:nvGrpSpPr>
          <p:grpSpPr>
            <a:xfrm>
              <a:off x="3420322" y="1638249"/>
              <a:ext cx="2095502" cy="2114552"/>
              <a:chOff x="439592" y="965483"/>
              <a:chExt cx="2095502" cy="2114552"/>
            </a:xfrm>
          </p:grpSpPr>
          <p:sp>
            <p:nvSpPr>
              <p:cNvPr id="33" name="CaixaDeTexto 32">
                <a:extLst>
                  <a:ext uri="{FF2B5EF4-FFF2-40B4-BE49-F238E27FC236}">
                    <a16:creationId xmlns:a16="http://schemas.microsoft.com/office/drawing/2014/main" id="{C67B35F7-8DAF-4754-8EFC-2C29B22765A1}"/>
                  </a:ext>
                </a:extLst>
              </p:cNvPr>
              <p:cNvSpPr txBox="1"/>
              <p:nvPr/>
            </p:nvSpPr>
            <p:spPr>
              <a:xfrm>
                <a:off x="549453" y="1193375"/>
                <a:ext cx="1900858" cy="1508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spc="156" dirty="0">
                    <a:solidFill>
                      <a:srgbClr val="7030A0"/>
                    </a:solidFill>
                  </a:rPr>
                  <a:t>   3M  </a:t>
                </a:r>
              </a:p>
              <a:p>
                <a:pPr algn="ctr"/>
                <a:endParaRPr lang="pt-BR" sz="1600" dirty="0">
                  <a:solidFill>
                    <a:srgbClr val="00416A"/>
                  </a:solidFill>
                </a:endParaRPr>
              </a:p>
              <a:p>
                <a:pPr algn="ctr"/>
                <a:r>
                  <a:rPr lang="pt-BR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Mercado hipotético para um novo modelo</a:t>
                </a:r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BA08D9AA-06C0-458D-BB02-A4E01CDF7C3A}"/>
                  </a:ext>
                </a:extLst>
              </p:cNvPr>
              <p:cNvSpPr/>
              <p:nvPr/>
            </p:nvSpPr>
            <p:spPr>
              <a:xfrm>
                <a:off x="439592" y="1743075"/>
                <a:ext cx="2095502" cy="1336960"/>
              </a:xfrm>
              <a:custGeom>
                <a:avLst/>
                <a:gdLst>
                  <a:gd name="connsiteX0" fmla="*/ 41356 w 2095502"/>
                  <a:gd name="connsiteY0" fmla="*/ 0 h 1336960"/>
                  <a:gd name="connsiteX1" fmla="*/ 2054146 w 2095502"/>
                  <a:gd name="connsiteY1" fmla="*/ 0 h 1336960"/>
                  <a:gd name="connsiteX2" fmla="*/ 2074215 w 2095502"/>
                  <a:gd name="connsiteY2" fmla="*/ 78051 h 1336960"/>
                  <a:gd name="connsiteX3" fmla="*/ 2095502 w 2095502"/>
                  <a:gd name="connsiteY3" fmla="*/ 289209 h 1336960"/>
                  <a:gd name="connsiteX4" fmla="*/ 1047751 w 2095502"/>
                  <a:gd name="connsiteY4" fmla="*/ 1336960 h 1336960"/>
                  <a:gd name="connsiteX5" fmla="*/ 0 w 2095502"/>
                  <a:gd name="connsiteY5" fmla="*/ 289209 h 1336960"/>
                  <a:gd name="connsiteX6" fmla="*/ 21287 w 2095502"/>
                  <a:gd name="connsiteY6" fmla="*/ 78051 h 1336960"/>
                  <a:gd name="connsiteX7" fmla="*/ 41356 w 2095502"/>
                  <a:gd name="connsiteY7" fmla="*/ 0 h 133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5502" h="1336960">
                    <a:moveTo>
                      <a:pt x="41356" y="0"/>
                    </a:moveTo>
                    <a:lnTo>
                      <a:pt x="2054146" y="0"/>
                    </a:lnTo>
                    <a:lnTo>
                      <a:pt x="2074215" y="78051"/>
                    </a:lnTo>
                    <a:cubicBezTo>
                      <a:pt x="2088173" y="146257"/>
                      <a:pt x="2095502" y="216877"/>
                      <a:pt x="2095502" y="289209"/>
                    </a:cubicBezTo>
                    <a:cubicBezTo>
                      <a:pt x="2095502" y="867866"/>
                      <a:pt x="1626408" y="1336960"/>
                      <a:pt x="1047751" y="1336960"/>
                    </a:cubicBezTo>
                    <a:cubicBezTo>
                      <a:pt x="469094" y="1336960"/>
                      <a:pt x="0" y="867866"/>
                      <a:pt x="0" y="289209"/>
                    </a:cubicBezTo>
                    <a:cubicBezTo>
                      <a:pt x="0" y="216877"/>
                      <a:pt x="7330" y="146257"/>
                      <a:pt x="21287" y="78051"/>
                    </a:cubicBezTo>
                    <a:lnTo>
                      <a:pt x="41356" y="0"/>
                    </a:lnTo>
                    <a:close/>
                  </a:path>
                </a:pathLst>
              </a:custGeom>
              <a:noFill/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5" name="Forma Livre: Forma 34">
                <a:extLst>
                  <a:ext uri="{FF2B5EF4-FFF2-40B4-BE49-F238E27FC236}">
                    <a16:creationId xmlns:a16="http://schemas.microsoft.com/office/drawing/2014/main" id="{DF75C2AE-BBE7-4BED-86D9-914BB25D88B1}"/>
                  </a:ext>
                </a:extLst>
              </p:cNvPr>
              <p:cNvSpPr/>
              <p:nvPr/>
            </p:nvSpPr>
            <p:spPr>
              <a:xfrm>
                <a:off x="499998" y="965483"/>
                <a:ext cx="1980000" cy="720000"/>
              </a:xfrm>
              <a:custGeom>
                <a:avLst/>
                <a:gdLst>
                  <a:gd name="connsiteX0" fmla="*/ 1006395 w 2012790"/>
                  <a:gd name="connsiteY0" fmla="*/ 0 h 758542"/>
                  <a:gd name="connsiteX1" fmla="*/ 2007041 w 2012790"/>
                  <a:gd name="connsiteY1" fmla="*/ 736182 h 758542"/>
                  <a:gd name="connsiteX2" fmla="*/ 2012790 w 2012790"/>
                  <a:gd name="connsiteY2" fmla="*/ 758542 h 758542"/>
                  <a:gd name="connsiteX3" fmla="*/ 0 w 2012790"/>
                  <a:gd name="connsiteY3" fmla="*/ 758542 h 758542"/>
                  <a:gd name="connsiteX4" fmla="*/ 5749 w 2012790"/>
                  <a:gd name="connsiteY4" fmla="*/ 736182 h 758542"/>
                  <a:gd name="connsiteX5" fmla="*/ 1006395 w 2012790"/>
                  <a:gd name="connsiteY5" fmla="*/ 0 h 758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12790" h="758542">
                    <a:moveTo>
                      <a:pt x="1006395" y="0"/>
                    </a:moveTo>
                    <a:cubicBezTo>
                      <a:pt x="1476554" y="0"/>
                      <a:pt x="1874384" y="309675"/>
                      <a:pt x="2007041" y="736182"/>
                    </a:cubicBezTo>
                    <a:lnTo>
                      <a:pt x="2012790" y="758542"/>
                    </a:lnTo>
                    <a:lnTo>
                      <a:pt x="0" y="758542"/>
                    </a:lnTo>
                    <a:lnTo>
                      <a:pt x="5749" y="736182"/>
                    </a:lnTo>
                    <a:cubicBezTo>
                      <a:pt x="138406" y="309675"/>
                      <a:pt x="536236" y="0"/>
                      <a:pt x="1006395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pic>
          <p:nvPicPr>
            <p:cNvPr id="52" name="Imagem 51">
              <a:extLst>
                <a:ext uri="{FF2B5EF4-FFF2-40B4-BE49-F238E27FC236}">
                  <a16:creationId xmlns:a16="http://schemas.microsoft.com/office/drawing/2014/main" id="{4B98824A-DF13-459D-8E1A-26EFBE80F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468073" y="1870274"/>
              <a:ext cx="710325" cy="431621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57979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50" grpId="0"/>
      <p:bldP spid="5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 hidden="1">
            <a:extLst>
              <a:ext uri="{FF2B5EF4-FFF2-40B4-BE49-F238E27FC236}">
                <a16:creationId xmlns:a16="http://schemas.microsoft.com/office/drawing/2014/main" id="{B6976F7B-E7F6-44FF-9174-BDCF0B538B3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29" name="Slide do think-cell" r:id="rId4" imgW="270" imgH="270" progId="TCLayout.ActiveDocument.1">
                  <p:embed/>
                </p:oleObj>
              </mc:Choice>
              <mc:Fallback>
                <p:oleObj name="Slide do think-cell" r:id="rId4" imgW="270" imgH="270" progId="TCLayout.ActiveDocument.1">
                  <p:embed/>
                  <p:pic>
                    <p:nvPicPr>
                      <p:cNvPr id="5" name="Objeto 4" hidden="1">
                        <a:extLst>
                          <a:ext uri="{FF2B5EF4-FFF2-40B4-BE49-F238E27FC236}">
                            <a16:creationId xmlns:a16="http://schemas.microsoft.com/office/drawing/2014/main" id="{B6976F7B-E7F6-44FF-9174-BDCF0B538B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Imagem 6">
            <a:extLst>
              <a:ext uri="{FF2B5EF4-FFF2-40B4-BE49-F238E27FC236}">
                <a16:creationId xmlns:a16="http://schemas.microsoft.com/office/drawing/2014/main" id="{1C90EC2A-CC07-48FC-B49D-58293385F69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167"/>
          <a:stretch/>
        </p:blipFill>
        <p:spPr>
          <a:xfrm>
            <a:off x="0" y="0"/>
            <a:ext cx="12270921" cy="6869430"/>
          </a:xfrm>
          <a:prstGeom prst="rect">
            <a:avLst/>
          </a:prstGeom>
        </p:spPr>
      </p:pic>
      <p:pic>
        <p:nvPicPr>
          <p:cNvPr id="8" name="Imagem 7">
            <a:hlinkClick r:id="rId7"/>
            <a:extLst>
              <a:ext uri="{FF2B5EF4-FFF2-40B4-BE49-F238E27FC236}">
                <a16:creationId xmlns:a16="http://schemas.microsoft.com/office/drawing/2014/main" id="{D9A8B0D4-0CC3-4C89-BF03-CFA7D6C192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13688" y="5324659"/>
            <a:ext cx="3198620" cy="1393458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91EE793B-2268-FA4D-B9A2-2D976E14FCDE}"/>
              </a:ext>
            </a:extLst>
          </p:cNvPr>
          <p:cNvSpPr/>
          <p:nvPr/>
        </p:nvSpPr>
        <p:spPr>
          <a:xfrm>
            <a:off x="-251460" y="-68580"/>
            <a:ext cx="6595109" cy="685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E7E51BD-5144-AA45-922E-3A99C75ECB34}"/>
              </a:ext>
            </a:extLst>
          </p:cNvPr>
          <p:cNvSpPr/>
          <p:nvPr/>
        </p:nvSpPr>
        <p:spPr>
          <a:xfrm>
            <a:off x="9044939" y="5478780"/>
            <a:ext cx="3477441" cy="137922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61D26E8-1C86-C941-916A-4571F37BE188}"/>
              </a:ext>
            </a:extLst>
          </p:cNvPr>
          <p:cNvSpPr txBox="1"/>
          <p:nvPr/>
        </p:nvSpPr>
        <p:spPr>
          <a:xfrm>
            <a:off x="7885017" y="5467350"/>
            <a:ext cx="334097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Alessandro Canova</a:t>
            </a:r>
          </a:p>
          <a:p>
            <a:r>
              <a:rPr lang="pt-BR" sz="3200" dirty="0"/>
              <a:t>Data Scientist</a:t>
            </a:r>
          </a:p>
        </p:txBody>
      </p:sp>
    </p:spTree>
    <p:extLst>
      <p:ext uri="{BB962C8B-B14F-4D97-AF65-F5344CB8AC3E}">
        <p14:creationId xmlns:p14="http://schemas.microsoft.com/office/powerpoint/2010/main" val="2693309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 hidden="1">
            <a:extLst>
              <a:ext uri="{FF2B5EF4-FFF2-40B4-BE49-F238E27FC236}">
                <a16:creationId xmlns:a16="http://schemas.microsoft.com/office/drawing/2014/main" id="{4792FFD0-AC92-4390-86B6-3C6548793B7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3770997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4" name="Slide do think-cell" r:id="rId5" imgW="270" imgH="270" progId="TCLayout.ActiveDocument.1">
                  <p:embed/>
                </p:oleObj>
              </mc:Choice>
              <mc:Fallback>
                <p:oleObj name="Slide do think-cell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CaixaDeTexto 12">
            <a:extLst>
              <a:ext uri="{FF2B5EF4-FFF2-40B4-BE49-F238E27FC236}">
                <a16:creationId xmlns:a16="http://schemas.microsoft.com/office/drawing/2014/main" id="{0B6D20E9-A0A2-44AE-BBD2-89A77E7BBA81}"/>
              </a:ext>
            </a:extLst>
          </p:cNvPr>
          <p:cNvSpPr txBox="1"/>
          <p:nvPr/>
        </p:nvSpPr>
        <p:spPr>
          <a:xfrm>
            <a:off x="3420322" y="5348640"/>
            <a:ext cx="5351357" cy="919401"/>
          </a:xfrm>
          <a:prstGeom prst="round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7030A0"/>
                </a:solidFill>
              </a:rPr>
              <a:t>R$ 68.000.000,00</a:t>
            </a:r>
            <a:endParaRPr lang="pt-BR" sz="6600" b="1" dirty="0">
              <a:solidFill>
                <a:srgbClr val="7030A0"/>
              </a:solidFill>
            </a:endParaRPr>
          </a:p>
        </p:txBody>
      </p:sp>
      <p:pic>
        <p:nvPicPr>
          <p:cNvPr id="16388" name="Picture 4" descr="Resultado de imagem para estoques alto automóveis">
            <a:extLst>
              <a:ext uri="{FF2B5EF4-FFF2-40B4-BE49-F238E27FC236}">
                <a16:creationId xmlns:a16="http://schemas.microsoft.com/office/drawing/2014/main" id="{FC1AFEA8-FADE-44B4-ACF9-936AEE3315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06"/>
          <a:stretch/>
        </p:blipFill>
        <p:spPr bwMode="auto">
          <a:xfrm>
            <a:off x="0" y="-12303"/>
            <a:ext cx="12192000" cy="1531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A7B1E6B7-7F22-4882-99D2-CE435CA42DB4}"/>
              </a:ext>
            </a:extLst>
          </p:cNvPr>
          <p:cNvSpPr/>
          <p:nvPr/>
        </p:nvSpPr>
        <p:spPr>
          <a:xfrm>
            <a:off x="-7857" y="-45155"/>
            <a:ext cx="12199857" cy="1615231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5C0BE2E8-5EED-421B-AC8E-26180337CE7A}"/>
              </a:ext>
            </a:extLst>
          </p:cNvPr>
          <p:cNvSpPr txBox="1"/>
          <p:nvPr/>
        </p:nvSpPr>
        <p:spPr>
          <a:xfrm>
            <a:off x="675542" y="4196795"/>
            <a:ext cx="10840917" cy="578882"/>
          </a:xfrm>
          <a:prstGeom prst="round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Um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erro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20%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gera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um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custo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anual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aproximadamente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endParaRPr lang="pt-BR" sz="4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57F8B1BE-A468-4B02-B706-9B1BF3B70043}"/>
              </a:ext>
            </a:extLst>
          </p:cNvPr>
          <p:cNvGrpSpPr/>
          <p:nvPr/>
        </p:nvGrpSpPr>
        <p:grpSpPr>
          <a:xfrm>
            <a:off x="671793" y="1736725"/>
            <a:ext cx="2095502" cy="2114552"/>
            <a:chOff x="439592" y="965483"/>
            <a:chExt cx="2095502" cy="2114552"/>
          </a:xfrm>
        </p:grpSpPr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C67B35F7-8DAF-4754-8EFC-2C29B22765A1}"/>
                </a:ext>
              </a:extLst>
            </p:cNvPr>
            <p:cNvSpPr txBox="1"/>
            <p:nvPr/>
          </p:nvSpPr>
          <p:spPr>
            <a:xfrm>
              <a:off x="549453" y="1207443"/>
              <a:ext cx="190085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spc="156" dirty="0">
                  <a:solidFill>
                    <a:srgbClr val="7030A0"/>
                  </a:solidFill>
                </a:rPr>
                <a:t>R$ 2,5B</a:t>
              </a:r>
            </a:p>
            <a:p>
              <a:pPr algn="ctr"/>
              <a:endParaRPr lang="pt-BR" sz="1600" dirty="0">
                <a:solidFill>
                  <a:srgbClr val="00416A"/>
                </a:solidFill>
              </a:endParaRPr>
            </a:p>
            <a:p>
              <a:pPr algn="ctr"/>
              <a:r>
                <a:rPr lang="pt-B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Projeto lançamento modelo básico </a:t>
              </a:r>
            </a:p>
            <a:p>
              <a:pPr algn="ctr"/>
              <a:r>
                <a:rPr lang="pt-B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1,5 M vendas,</a:t>
              </a:r>
            </a:p>
            <a:p>
              <a:pPr algn="ctr"/>
              <a:r>
                <a:rPr lang="pt-B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em 7 anos</a:t>
              </a:r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BA08D9AA-06C0-458D-BB02-A4E01CDF7C3A}"/>
                </a:ext>
              </a:extLst>
            </p:cNvPr>
            <p:cNvSpPr/>
            <p:nvPr/>
          </p:nvSpPr>
          <p:spPr>
            <a:xfrm>
              <a:off x="439592" y="1743075"/>
              <a:ext cx="2095502" cy="1336960"/>
            </a:xfrm>
            <a:custGeom>
              <a:avLst/>
              <a:gdLst>
                <a:gd name="connsiteX0" fmla="*/ 41356 w 2095502"/>
                <a:gd name="connsiteY0" fmla="*/ 0 h 1336960"/>
                <a:gd name="connsiteX1" fmla="*/ 2054146 w 2095502"/>
                <a:gd name="connsiteY1" fmla="*/ 0 h 1336960"/>
                <a:gd name="connsiteX2" fmla="*/ 2074215 w 2095502"/>
                <a:gd name="connsiteY2" fmla="*/ 78051 h 1336960"/>
                <a:gd name="connsiteX3" fmla="*/ 2095502 w 2095502"/>
                <a:gd name="connsiteY3" fmla="*/ 289209 h 1336960"/>
                <a:gd name="connsiteX4" fmla="*/ 1047751 w 2095502"/>
                <a:gd name="connsiteY4" fmla="*/ 1336960 h 1336960"/>
                <a:gd name="connsiteX5" fmla="*/ 0 w 2095502"/>
                <a:gd name="connsiteY5" fmla="*/ 289209 h 1336960"/>
                <a:gd name="connsiteX6" fmla="*/ 21287 w 2095502"/>
                <a:gd name="connsiteY6" fmla="*/ 78051 h 1336960"/>
                <a:gd name="connsiteX7" fmla="*/ 41356 w 2095502"/>
                <a:gd name="connsiteY7" fmla="*/ 0 h 133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5502" h="1336960">
                  <a:moveTo>
                    <a:pt x="41356" y="0"/>
                  </a:moveTo>
                  <a:lnTo>
                    <a:pt x="2054146" y="0"/>
                  </a:lnTo>
                  <a:lnTo>
                    <a:pt x="2074215" y="78051"/>
                  </a:lnTo>
                  <a:cubicBezTo>
                    <a:pt x="2088173" y="146257"/>
                    <a:pt x="2095502" y="216877"/>
                    <a:pt x="2095502" y="289209"/>
                  </a:cubicBezTo>
                  <a:cubicBezTo>
                    <a:pt x="2095502" y="867866"/>
                    <a:pt x="1626408" y="1336960"/>
                    <a:pt x="1047751" y="1336960"/>
                  </a:cubicBezTo>
                  <a:cubicBezTo>
                    <a:pt x="469094" y="1336960"/>
                    <a:pt x="0" y="867866"/>
                    <a:pt x="0" y="289209"/>
                  </a:cubicBezTo>
                  <a:cubicBezTo>
                    <a:pt x="0" y="216877"/>
                    <a:pt x="7330" y="146257"/>
                    <a:pt x="21287" y="78051"/>
                  </a:cubicBezTo>
                  <a:lnTo>
                    <a:pt x="41356" y="0"/>
                  </a:lnTo>
                  <a:close/>
                </a:path>
              </a:pathLst>
            </a:cu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DF75C2AE-BBE7-4BED-86D9-914BB25D88B1}"/>
                </a:ext>
              </a:extLst>
            </p:cNvPr>
            <p:cNvSpPr/>
            <p:nvPr/>
          </p:nvSpPr>
          <p:spPr>
            <a:xfrm>
              <a:off x="499998" y="965483"/>
              <a:ext cx="1980000" cy="720000"/>
            </a:xfrm>
            <a:custGeom>
              <a:avLst/>
              <a:gdLst>
                <a:gd name="connsiteX0" fmla="*/ 1006395 w 2012790"/>
                <a:gd name="connsiteY0" fmla="*/ 0 h 758542"/>
                <a:gd name="connsiteX1" fmla="*/ 2007041 w 2012790"/>
                <a:gd name="connsiteY1" fmla="*/ 736182 h 758542"/>
                <a:gd name="connsiteX2" fmla="*/ 2012790 w 2012790"/>
                <a:gd name="connsiteY2" fmla="*/ 758542 h 758542"/>
                <a:gd name="connsiteX3" fmla="*/ 0 w 2012790"/>
                <a:gd name="connsiteY3" fmla="*/ 758542 h 758542"/>
                <a:gd name="connsiteX4" fmla="*/ 5749 w 2012790"/>
                <a:gd name="connsiteY4" fmla="*/ 736182 h 758542"/>
                <a:gd name="connsiteX5" fmla="*/ 1006395 w 2012790"/>
                <a:gd name="connsiteY5" fmla="*/ 0 h 75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2790" h="758542">
                  <a:moveTo>
                    <a:pt x="1006395" y="0"/>
                  </a:moveTo>
                  <a:cubicBezTo>
                    <a:pt x="1476554" y="0"/>
                    <a:pt x="1874384" y="309675"/>
                    <a:pt x="2007041" y="736182"/>
                  </a:cubicBezTo>
                  <a:lnTo>
                    <a:pt x="2012790" y="758542"/>
                  </a:lnTo>
                  <a:lnTo>
                    <a:pt x="0" y="758542"/>
                  </a:lnTo>
                  <a:lnTo>
                    <a:pt x="5749" y="736182"/>
                  </a:lnTo>
                  <a:cubicBezTo>
                    <a:pt x="138406" y="309675"/>
                    <a:pt x="536236" y="0"/>
                    <a:pt x="1006395" y="0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AC6BEEA1-7A8B-4466-BADD-2B7A4B69798B}"/>
              </a:ext>
            </a:extLst>
          </p:cNvPr>
          <p:cNvGrpSpPr/>
          <p:nvPr/>
        </p:nvGrpSpPr>
        <p:grpSpPr>
          <a:xfrm>
            <a:off x="5044320" y="1736725"/>
            <a:ext cx="2095502" cy="2114552"/>
            <a:chOff x="3996569" y="2182407"/>
            <a:chExt cx="2095502" cy="2114552"/>
          </a:xfrm>
        </p:grpSpPr>
        <p:pic>
          <p:nvPicPr>
            <p:cNvPr id="40" name="Imagem 39">
              <a:extLst>
                <a:ext uri="{FF2B5EF4-FFF2-40B4-BE49-F238E27FC236}">
                  <a16:creationId xmlns:a16="http://schemas.microsoft.com/office/drawing/2014/main" id="{AB2CA29F-099C-4E78-AD4E-639F05E64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705992" y="2225764"/>
              <a:ext cx="710325" cy="431621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36" name="Agrupar 35">
              <a:extLst>
                <a:ext uri="{FF2B5EF4-FFF2-40B4-BE49-F238E27FC236}">
                  <a16:creationId xmlns:a16="http://schemas.microsoft.com/office/drawing/2014/main" id="{A00A1A24-C8C2-4AC3-9FCF-0CFFCE9A73E8}"/>
                </a:ext>
              </a:extLst>
            </p:cNvPr>
            <p:cNvGrpSpPr/>
            <p:nvPr/>
          </p:nvGrpSpPr>
          <p:grpSpPr>
            <a:xfrm>
              <a:off x="3996569" y="2182407"/>
              <a:ext cx="2095502" cy="2114552"/>
              <a:chOff x="439592" y="965483"/>
              <a:chExt cx="2095502" cy="2114552"/>
            </a:xfrm>
          </p:grpSpPr>
          <p:sp>
            <p:nvSpPr>
              <p:cNvPr id="37" name="CaixaDeTexto 36">
                <a:extLst>
                  <a:ext uri="{FF2B5EF4-FFF2-40B4-BE49-F238E27FC236}">
                    <a16:creationId xmlns:a16="http://schemas.microsoft.com/office/drawing/2014/main" id="{31577BDF-D2C7-4AF8-9ED0-4CA43E52AEB8}"/>
                  </a:ext>
                </a:extLst>
              </p:cNvPr>
              <p:cNvSpPr txBox="1"/>
              <p:nvPr/>
            </p:nvSpPr>
            <p:spPr>
              <a:xfrm>
                <a:off x="464670" y="1704000"/>
                <a:ext cx="2070424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spc="156" dirty="0">
                    <a:solidFill>
                      <a:srgbClr val="7030A0"/>
                    </a:solidFill>
                  </a:rPr>
                  <a:t>+R$1.600</a:t>
                </a:r>
              </a:p>
              <a:p>
                <a:pPr algn="ctr"/>
                <a:endParaRPr lang="en-US" sz="1000" b="1" spc="156" dirty="0">
                  <a:solidFill>
                    <a:srgbClr val="7030A0"/>
                  </a:solidFill>
                </a:endParaRPr>
              </a:p>
              <a:p>
                <a:pPr algn="ctr"/>
                <a:r>
                  <a:rPr lang="en-US" sz="2800" b="1" spc="156" dirty="0">
                    <a:solidFill>
                      <a:srgbClr val="7030A0"/>
                    </a:solidFill>
                  </a:rPr>
                  <a:t>+R$12.000</a:t>
                </a:r>
              </a:p>
              <a:p>
                <a:pPr algn="ctr"/>
                <a:endParaRPr lang="pt-BR" sz="1600" dirty="0">
                  <a:solidFill>
                    <a:srgbClr val="00416A"/>
                  </a:solidFill>
                </a:endParaRPr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FC83D97D-65E6-4706-BA2E-84F5545C19CB}"/>
                  </a:ext>
                </a:extLst>
              </p:cNvPr>
              <p:cNvSpPr/>
              <p:nvPr/>
            </p:nvSpPr>
            <p:spPr>
              <a:xfrm>
                <a:off x="439592" y="1743075"/>
                <a:ext cx="2095502" cy="1336960"/>
              </a:xfrm>
              <a:custGeom>
                <a:avLst/>
                <a:gdLst>
                  <a:gd name="connsiteX0" fmla="*/ 41356 w 2095502"/>
                  <a:gd name="connsiteY0" fmla="*/ 0 h 1336960"/>
                  <a:gd name="connsiteX1" fmla="*/ 2054146 w 2095502"/>
                  <a:gd name="connsiteY1" fmla="*/ 0 h 1336960"/>
                  <a:gd name="connsiteX2" fmla="*/ 2074215 w 2095502"/>
                  <a:gd name="connsiteY2" fmla="*/ 78051 h 1336960"/>
                  <a:gd name="connsiteX3" fmla="*/ 2095502 w 2095502"/>
                  <a:gd name="connsiteY3" fmla="*/ 289209 h 1336960"/>
                  <a:gd name="connsiteX4" fmla="*/ 1047751 w 2095502"/>
                  <a:gd name="connsiteY4" fmla="*/ 1336960 h 1336960"/>
                  <a:gd name="connsiteX5" fmla="*/ 0 w 2095502"/>
                  <a:gd name="connsiteY5" fmla="*/ 289209 h 1336960"/>
                  <a:gd name="connsiteX6" fmla="*/ 21287 w 2095502"/>
                  <a:gd name="connsiteY6" fmla="*/ 78051 h 1336960"/>
                  <a:gd name="connsiteX7" fmla="*/ 41356 w 2095502"/>
                  <a:gd name="connsiteY7" fmla="*/ 0 h 133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5502" h="1336960">
                    <a:moveTo>
                      <a:pt x="41356" y="0"/>
                    </a:moveTo>
                    <a:lnTo>
                      <a:pt x="2054146" y="0"/>
                    </a:lnTo>
                    <a:lnTo>
                      <a:pt x="2074215" y="78051"/>
                    </a:lnTo>
                    <a:cubicBezTo>
                      <a:pt x="2088173" y="146257"/>
                      <a:pt x="2095502" y="216877"/>
                      <a:pt x="2095502" y="289209"/>
                    </a:cubicBezTo>
                    <a:cubicBezTo>
                      <a:pt x="2095502" y="867866"/>
                      <a:pt x="1626408" y="1336960"/>
                      <a:pt x="1047751" y="1336960"/>
                    </a:cubicBezTo>
                    <a:cubicBezTo>
                      <a:pt x="469094" y="1336960"/>
                      <a:pt x="0" y="867866"/>
                      <a:pt x="0" y="289209"/>
                    </a:cubicBezTo>
                    <a:cubicBezTo>
                      <a:pt x="0" y="216877"/>
                      <a:pt x="7330" y="146257"/>
                      <a:pt x="21287" y="78051"/>
                    </a:cubicBezTo>
                    <a:lnTo>
                      <a:pt x="41356" y="0"/>
                    </a:lnTo>
                    <a:close/>
                  </a:path>
                </a:pathLst>
              </a:custGeom>
              <a:noFill/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9" name="Forma Livre: Forma 38">
                <a:extLst>
                  <a:ext uri="{FF2B5EF4-FFF2-40B4-BE49-F238E27FC236}">
                    <a16:creationId xmlns:a16="http://schemas.microsoft.com/office/drawing/2014/main" id="{5E4FF4EA-D7C9-4E5E-9A68-0DA0606E7F5C}"/>
                  </a:ext>
                </a:extLst>
              </p:cNvPr>
              <p:cNvSpPr/>
              <p:nvPr/>
            </p:nvSpPr>
            <p:spPr>
              <a:xfrm>
                <a:off x="499998" y="965483"/>
                <a:ext cx="1980000" cy="720000"/>
              </a:xfrm>
              <a:custGeom>
                <a:avLst/>
                <a:gdLst>
                  <a:gd name="connsiteX0" fmla="*/ 1006395 w 2012790"/>
                  <a:gd name="connsiteY0" fmla="*/ 0 h 758542"/>
                  <a:gd name="connsiteX1" fmla="*/ 2007041 w 2012790"/>
                  <a:gd name="connsiteY1" fmla="*/ 736182 h 758542"/>
                  <a:gd name="connsiteX2" fmla="*/ 2012790 w 2012790"/>
                  <a:gd name="connsiteY2" fmla="*/ 758542 h 758542"/>
                  <a:gd name="connsiteX3" fmla="*/ 0 w 2012790"/>
                  <a:gd name="connsiteY3" fmla="*/ 758542 h 758542"/>
                  <a:gd name="connsiteX4" fmla="*/ 5749 w 2012790"/>
                  <a:gd name="connsiteY4" fmla="*/ 736182 h 758542"/>
                  <a:gd name="connsiteX5" fmla="*/ 1006395 w 2012790"/>
                  <a:gd name="connsiteY5" fmla="*/ 0 h 758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12790" h="758542">
                    <a:moveTo>
                      <a:pt x="1006395" y="0"/>
                    </a:moveTo>
                    <a:cubicBezTo>
                      <a:pt x="1476554" y="0"/>
                      <a:pt x="1874384" y="309675"/>
                      <a:pt x="2007041" y="736182"/>
                    </a:cubicBezTo>
                    <a:lnTo>
                      <a:pt x="2012790" y="758542"/>
                    </a:lnTo>
                    <a:lnTo>
                      <a:pt x="0" y="758542"/>
                    </a:lnTo>
                    <a:lnTo>
                      <a:pt x="5749" y="736182"/>
                    </a:lnTo>
                    <a:cubicBezTo>
                      <a:pt x="138406" y="309675"/>
                      <a:pt x="536236" y="0"/>
                      <a:pt x="1006395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3B333E3A-C90F-496D-958B-562B9AFBD904}"/>
                </a:ext>
              </a:extLst>
            </p:cNvPr>
            <p:cNvSpPr/>
            <p:nvPr/>
          </p:nvSpPr>
          <p:spPr>
            <a:xfrm>
              <a:off x="4299092" y="3260663"/>
              <a:ext cx="145905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de </a:t>
              </a:r>
              <a:r>
                <a:rPr lang="en-US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investimentos</a:t>
              </a:r>
              <a:endPara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570ABF5C-701B-4709-852A-0DA11EF7423F}"/>
                </a:ext>
              </a:extLst>
            </p:cNvPr>
            <p:cNvSpPr/>
            <p:nvPr/>
          </p:nvSpPr>
          <p:spPr>
            <a:xfrm>
              <a:off x="4652511" y="3862026"/>
              <a:ext cx="88146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de custos</a:t>
              </a:r>
              <a:endPara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F6946888-EC5F-4544-A7AE-B11601C77EA2}"/>
                </a:ext>
              </a:extLst>
            </p:cNvPr>
            <p:cNvSpPr/>
            <p:nvPr/>
          </p:nvSpPr>
          <p:spPr>
            <a:xfrm>
              <a:off x="4589032" y="2576359"/>
              <a:ext cx="94493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excedente</a:t>
              </a:r>
              <a:endPara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D6C9F60C-DFAE-465D-A037-BEB3D6E63F7C}"/>
              </a:ext>
            </a:extLst>
          </p:cNvPr>
          <p:cNvGrpSpPr/>
          <p:nvPr/>
        </p:nvGrpSpPr>
        <p:grpSpPr>
          <a:xfrm>
            <a:off x="9416847" y="1736725"/>
            <a:ext cx="2095502" cy="2114552"/>
            <a:chOff x="8107461" y="2182407"/>
            <a:chExt cx="2095502" cy="2114552"/>
          </a:xfrm>
        </p:grpSpPr>
        <p:grpSp>
          <p:nvGrpSpPr>
            <p:cNvPr id="42" name="Agrupar 41">
              <a:extLst>
                <a:ext uri="{FF2B5EF4-FFF2-40B4-BE49-F238E27FC236}">
                  <a16:creationId xmlns:a16="http://schemas.microsoft.com/office/drawing/2014/main" id="{9AA15933-6F69-41C1-877B-65FF37C60C4D}"/>
                </a:ext>
              </a:extLst>
            </p:cNvPr>
            <p:cNvGrpSpPr/>
            <p:nvPr/>
          </p:nvGrpSpPr>
          <p:grpSpPr>
            <a:xfrm>
              <a:off x="8107461" y="2182407"/>
              <a:ext cx="2095502" cy="2114552"/>
              <a:chOff x="439592" y="965483"/>
              <a:chExt cx="2095502" cy="2114552"/>
            </a:xfrm>
          </p:grpSpPr>
          <p:sp>
            <p:nvSpPr>
              <p:cNvPr id="44" name="Forma Livre: Forma 43">
                <a:extLst>
                  <a:ext uri="{FF2B5EF4-FFF2-40B4-BE49-F238E27FC236}">
                    <a16:creationId xmlns:a16="http://schemas.microsoft.com/office/drawing/2014/main" id="{42BD1EA5-1948-4C98-B9D1-1488AD3B4D3B}"/>
                  </a:ext>
                </a:extLst>
              </p:cNvPr>
              <p:cNvSpPr/>
              <p:nvPr/>
            </p:nvSpPr>
            <p:spPr>
              <a:xfrm>
                <a:off x="439592" y="1743075"/>
                <a:ext cx="2095502" cy="1336960"/>
              </a:xfrm>
              <a:custGeom>
                <a:avLst/>
                <a:gdLst>
                  <a:gd name="connsiteX0" fmla="*/ 41356 w 2095502"/>
                  <a:gd name="connsiteY0" fmla="*/ 0 h 1336960"/>
                  <a:gd name="connsiteX1" fmla="*/ 2054146 w 2095502"/>
                  <a:gd name="connsiteY1" fmla="*/ 0 h 1336960"/>
                  <a:gd name="connsiteX2" fmla="*/ 2074215 w 2095502"/>
                  <a:gd name="connsiteY2" fmla="*/ 78051 h 1336960"/>
                  <a:gd name="connsiteX3" fmla="*/ 2095502 w 2095502"/>
                  <a:gd name="connsiteY3" fmla="*/ 289209 h 1336960"/>
                  <a:gd name="connsiteX4" fmla="*/ 1047751 w 2095502"/>
                  <a:gd name="connsiteY4" fmla="*/ 1336960 h 1336960"/>
                  <a:gd name="connsiteX5" fmla="*/ 0 w 2095502"/>
                  <a:gd name="connsiteY5" fmla="*/ 289209 h 1336960"/>
                  <a:gd name="connsiteX6" fmla="*/ 21287 w 2095502"/>
                  <a:gd name="connsiteY6" fmla="*/ 78051 h 1336960"/>
                  <a:gd name="connsiteX7" fmla="*/ 41356 w 2095502"/>
                  <a:gd name="connsiteY7" fmla="*/ 0 h 133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5502" h="1336960">
                    <a:moveTo>
                      <a:pt x="41356" y="0"/>
                    </a:moveTo>
                    <a:lnTo>
                      <a:pt x="2054146" y="0"/>
                    </a:lnTo>
                    <a:lnTo>
                      <a:pt x="2074215" y="78051"/>
                    </a:lnTo>
                    <a:cubicBezTo>
                      <a:pt x="2088173" y="146257"/>
                      <a:pt x="2095502" y="216877"/>
                      <a:pt x="2095502" y="289209"/>
                    </a:cubicBezTo>
                    <a:cubicBezTo>
                      <a:pt x="2095502" y="867866"/>
                      <a:pt x="1626408" y="1336960"/>
                      <a:pt x="1047751" y="1336960"/>
                    </a:cubicBezTo>
                    <a:cubicBezTo>
                      <a:pt x="469094" y="1336960"/>
                      <a:pt x="0" y="867866"/>
                      <a:pt x="0" y="289209"/>
                    </a:cubicBezTo>
                    <a:cubicBezTo>
                      <a:pt x="0" y="216877"/>
                      <a:pt x="7330" y="146257"/>
                      <a:pt x="21287" y="78051"/>
                    </a:cubicBezTo>
                    <a:lnTo>
                      <a:pt x="41356" y="0"/>
                    </a:lnTo>
                    <a:close/>
                  </a:path>
                </a:pathLst>
              </a:custGeom>
              <a:noFill/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5" name="Forma Livre: Forma 44">
                <a:extLst>
                  <a:ext uri="{FF2B5EF4-FFF2-40B4-BE49-F238E27FC236}">
                    <a16:creationId xmlns:a16="http://schemas.microsoft.com/office/drawing/2014/main" id="{EFED7958-9FC6-493A-A4C1-0381CD6DA28E}"/>
                  </a:ext>
                </a:extLst>
              </p:cNvPr>
              <p:cNvSpPr/>
              <p:nvPr/>
            </p:nvSpPr>
            <p:spPr>
              <a:xfrm>
                <a:off x="499998" y="965483"/>
                <a:ext cx="1980000" cy="720000"/>
              </a:xfrm>
              <a:custGeom>
                <a:avLst/>
                <a:gdLst>
                  <a:gd name="connsiteX0" fmla="*/ 1006395 w 2012790"/>
                  <a:gd name="connsiteY0" fmla="*/ 0 h 758542"/>
                  <a:gd name="connsiteX1" fmla="*/ 2007041 w 2012790"/>
                  <a:gd name="connsiteY1" fmla="*/ 736182 h 758542"/>
                  <a:gd name="connsiteX2" fmla="*/ 2012790 w 2012790"/>
                  <a:gd name="connsiteY2" fmla="*/ 758542 h 758542"/>
                  <a:gd name="connsiteX3" fmla="*/ 0 w 2012790"/>
                  <a:gd name="connsiteY3" fmla="*/ 758542 h 758542"/>
                  <a:gd name="connsiteX4" fmla="*/ 5749 w 2012790"/>
                  <a:gd name="connsiteY4" fmla="*/ 736182 h 758542"/>
                  <a:gd name="connsiteX5" fmla="*/ 1006395 w 2012790"/>
                  <a:gd name="connsiteY5" fmla="*/ 0 h 758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12790" h="758542">
                    <a:moveTo>
                      <a:pt x="1006395" y="0"/>
                    </a:moveTo>
                    <a:cubicBezTo>
                      <a:pt x="1476554" y="0"/>
                      <a:pt x="1874384" y="309675"/>
                      <a:pt x="2007041" y="736182"/>
                    </a:cubicBezTo>
                    <a:lnTo>
                      <a:pt x="2012790" y="758542"/>
                    </a:lnTo>
                    <a:lnTo>
                      <a:pt x="0" y="758542"/>
                    </a:lnTo>
                    <a:lnTo>
                      <a:pt x="5749" y="736182"/>
                    </a:lnTo>
                    <a:cubicBezTo>
                      <a:pt x="138406" y="309675"/>
                      <a:pt x="536236" y="0"/>
                      <a:pt x="1006395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24AF1827-0955-4B3F-8C9F-AABA842F230E}"/>
                </a:ext>
              </a:extLst>
            </p:cNvPr>
            <p:cNvSpPr txBox="1"/>
            <p:nvPr/>
          </p:nvSpPr>
          <p:spPr>
            <a:xfrm>
              <a:off x="8217483" y="2434300"/>
              <a:ext cx="190085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spc="156" dirty="0">
                  <a:solidFill>
                    <a:srgbClr val="7030A0"/>
                  </a:solidFill>
                </a:rPr>
                <a:t>20 a 25%</a:t>
              </a:r>
            </a:p>
            <a:p>
              <a:pPr algn="ctr"/>
              <a:endParaRPr lang="pt-BR" sz="1600" dirty="0">
                <a:solidFill>
                  <a:srgbClr val="00416A"/>
                </a:solidFill>
              </a:endParaRPr>
            </a:p>
            <a:p>
              <a:pPr algn="ctr"/>
              <a:r>
                <a:rPr lang="pt-BR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Margens de produção que as montadoras trabalham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900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BF870A2-C3FD-418E-B50C-FFDB2713DD02}"/>
              </a:ext>
            </a:extLst>
          </p:cNvPr>
          <p:cNvSpPr txBox="1"/>
          <p:nvPr/>
        </p:nvSpPr>
        <p:spPr>
          <a:xfrm>
            <a:off x="970085" y="2833092"/>
            <a:ext cx="10251831" cy="1191816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rgbClr val="7030A0"/>
                </a:solidFill>
              </a:rPr>
              <a:t>Principais</a:t>
            </a:r>
            <a:r>
              <a:rPr lang="en-US" sz="3200" b="1" dirty="0">
                <a:solidFill>
                  <a:srgbClr val="7030A0"/>
                </a:solidFill>
              </a:rPr>
              <a:t> </a:t>
            </a:r>
            <a:r>
              <a:rPr lang="en-US" sz="3200" b="1" dirty="0" err="1">
                <a:solidFill>
                  <a:srgbClr val="7030A0"/>
                </a:solidFill>
              </a:rPr>
              <a:t>fatores</a:t>
            </a:r>
            <a:r>
              <a:rPr lang="en-US" sz="3200" b="1" dirty="0">
                <a:solidFill>
                  <a:srgbClr val="7030A0"/>
                </a:solidFill>
              </a:rPr>
              <a:t> que </a:t>
            </a:r>
            <a:r>
              <a:rPr lang="en-US" sz="3200" b="1" dirty="0" err="1">
                <a:solidFill>
                  <a:srgbClr val="7030A0"/>
                </a:solidFill>
              </a:rPr>
              <a:t>influenciaram</a:t>
            </a:r>
            <a:r>
              <a:rPr lang="en-US" sz="3200" b="1" dirty="0">
                <a:solidFill>
                  <a:srgbClr val="7030A0"/>
                </a:solidFill>
              </a:rPr>
              <a:t> a </a:t>
            </a:r>
            <a:r>
              <a:rPr lang="en-US" sz="3200" b="1" dirty="0" err="1">
                <a:solidFill>
                  <a:srgbClr val="7030A0"/>
                </a:solidFill>
              </a:rPr>
              <a:t>economia</a:t>
            </a:r>
            <a:r>
              <a:rPr lang="en-US" sz="3200" b="1" dirty="0">
                <a:solidFill>
                  <a:srgbClr val="7030A0"/>
                </a:solidFill>
              </a:rPr>
              <a:t> </a:t>
            </a:r>
            <a:r>
              <a:rPr lang="en-US" sz="3200" b="1" dirty="0" err="1">
                <a:solidFill>
                  <a:srgbClr val="7030A0"/>
                </a:solidFill>
              </a:rPr>
              <a:t>ao</a:t>
            </a:r>
            <a:r>
              <a:rPr lang="en-US" sz="3200" b="1" dirty="0">
                <a:solidFill>
                  <a:srgbClr val="7030A0"/>
                </a:solidFill>
              </a:rPr>
              <a:t> </a:t>
            </a:r>
            <a:r>
              <a:rPr lang="en-US" sz="3200" b="1" dirty="0" err="1">
                <a:solidFill>
                  <a:srgbClr val="7030A0"/>
                </a:solidFill>
              </a:rPr>
              <a:t>longo</a:t>
            </a:r>
            <a:r>
              <a:rPr lang="en-US" sz="3200" b="1" dirty="0">
                <a:solidFill>
                  <a:srgbClr val="7030A0"/>
                </a:solidFill>
              </a:rPr>
              <a:t> dos </a:t>
            </a:r>
            <a:r>
              <a:rPr lang="en-US" sz="3200" b="1" dirty="0" err="1">
                <a:solidFill>
                  <a:srgbClr val="7030A0"/>
                </a:solidFill>
              </a:rPr>
              <a:t>últimos</a:t>
            </a:r>
            <a:r>
              <a:rPr lang="en-US" sz="3200" b="1" dirty="0">
                <a:solidFill>
                  <a:srgbClr val="7030A0"/>
                </a:solidFill>
              </a:rPr>
              <a:t> 30 </a:t>
            </a:r>
            <a:r>
              <a:rPr lang="en-US" sz="3200" b="1" dirty="0" err="1">
                <a:solidFill>
                  <a:srgbClr val="7030A0"/>
                </a:solidFill>
              </a:rPr>
              <a:t>anos</a:t>
            </a:r>
            <a:r>
              <a:rPr lang="en-US" sz="3200" b="1" dirty="0">
                <a:solidFill>
                  <a:srgbClr val="7030A0"/>
                </a:solidFill>
              </a:rPr>
              <a:t> e o </a:t>
            </a:r>
            <a:r>
              <a:rPr lang="en-US" sz="3200" b="1" dirty="0" err="1">
                <a:solidFill>
                  <a:srgbClr val="7030A0"/>
                </a:solidFill>
              </a:rPr>
              <a:t>histórico</a:t>
            </a:r>
            <a:r>
              <a:rPr lang="en-US" sz="3200" b="1" dirty="0">
                <a:solidFill>
                  <a:srgbClr val="7030A0"/>
                </a:solidFill>
              </a:rPr>
              <a:t> do volume de </a:t>
            </a:r>
            <a:r>
              <a:rPr lang="en-US" sz="3200" b="1" dirty="0" err="1">
                <a:solidFill>
                  <a:srgbClr val="7030A0"/>
                </a:solidFill>
              </a:rPr>
              <a:t>produção</a:t>
            </a:r>
            <a:r>
              <a:rPr lang="en-US" sz="3200" b="1" dirty="0">
                <a:solidFill>
                  <a:srgbClr val="7030A0"/>
                </a:solidFill>
              </a:rPr>
              <a:t>.  </a:t>
            </a:r>
            <a:endParaRPr lang="pt-BR" sz="3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353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m 50">
            <a:extLst>
              <a:ext uri="{FF2B5EF4-FFF2-40B4-BE49-F238E27FC236}">
                <a16:creationId xmlns:a16="http://schemas.microsoft.com/office/drawing/2014/main" id="{311280D1-F48D-4829-B93F-A0AE5E19C90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9525" y="-20840"/>
            <a:ext cx="12230100" cy="7989434"/>
          </a:xfrm>
          <a:prstGeom prst="rect">
            <a:avLst/>
          </a:prstGeom>
        </p:spPr>
      </p:pic>
      <p:sp>
        <p:nvSpPr>
          <p:cNvPr id="53" name="Retângulo 52">
            <a:extLst>
              <a:ext uri="{FF2B5EF4-FFF2-40B4-BE49-F238E27FC236}">
                <a16:creationId xmlns:a16="http://schemas.microsoft.com/office/drawing/2014/main" id="{2256B6E0-18EF-4C0E-8C0D-00202617988C}"/>
              </a:ext>
            </a:extLst>
          </p:cNvPr>
          <p:cNvSpPr/>
          <p:nvPr/>
        </p:nvSpPr>
        <p:spPr>
          <a:xfrm>
            <a:off x="11193" y="-19453"/>
            <a:ext cx="12329054" cy="6877453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AD533512-5BEA-469A-86C6-64EC4AB0B81B}"/>
              </a:ext>
            </a:extLst>
          </p:cNvPr>
          <p:cNvGrpSpPr/>
          <p:nvPr/>
        </p:nvGrpSpPr>
        <p:grpSpPr>
          <a:xfrm>
            <a:off x="-154764" y="2818319"/>
            <a:ext cx="12495594" cy="1800000"/>
            <a:chOff x="-154764" y="2818319"/>
            <a:chExt cx="12495594" cy="1800000"/>
          </a:xfrm>
          <a:solidFill>
            <a:srgbClr val="0099CC"/>
          </a:solidFill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8286CB35-4501-4D62-90C0-9B1664470971}"/>
                </a:ext>
              </a:extLst>
            </p:cNvPr>
            <p:cNvGrpSpPr/>
            <p:nvPr/>
          </p:nvGrpSpPr>
          <p:grpSpPr>
            <a:xfrm>
              <a:off x="-154764" y="2818319"/>
              <a:ext cx="3242117" cy="1800000"/>
              <a:chOff x="953311" y="2081719"/>
              <a:chExt cx="4123784" cy="2160000"/>
            </a:xfrm>
            <a:grpFill/>
          </p:grpSpPr>
          <p:sp>
            <p:nvSpPr>
              <p:cNvPr id="11" name="Forma Livre: Forma 10">
                <a:extLst>
                  <a:ext uri="{FF2B5EF4-FFF2-40B4-BE49-F238E27FC236}">
                    <a16:creationId xmlns:a16="http://schemas.microsoft.com/office/drawing/2014/main" id="{739AA1BC-F719-4734-9BFD-FB28A2843ECA}"/>
                  </a:ext>
                </a:extLst>
              </p:cNvPr>
              <p:cNvSpPr/>
              <p:nvPr/>
            </p:nvSpPr>
            <p:spPr>
              <a:xfrm>
                <a:off x="2917095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" name="Forma Livre: Forma 9">
                <a:extLst>
                  <a:ext uri="{FF2B5EF4-FFF2-40B4-BE49-F238E27FC236}">
                    <a16:creationId xmlns:a16="http://schemas.microsoft.com/office/drawing/2014/main" id="{D162E838-075C-43AA-ABAC-31EFF725CE0E}"/>
                  </a:ext>
                </a:extLst>
              </p:cNvPr>
              <p:cNvSpPr/>
              <p:nvPr/>
            </p:nvSpPr>
            <p:spPr>
              <a:xfrm>
                <a:off x="9533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1DB83D41-3852-4C8E-B7A0-402856B10206}"/>
                </a:ext>
              </a:extLst>
            </p:cNvPr>
            <p:cNvGrpSpPr/>
            <p:nvPr/>
          </p:nvGrpSpPr>
          <p:grpSpPr>
            <a:xfrm>
              <a:off x="2929755" y="2818319"/>
              <a:ext cx="3240000" cy="1800000"/>
              <a:chOff x="4877611" y="2081719"/>
              <a:chExt cx="4121091" cy="2160000"/>
            </a:xfrm>
            <a:grpFill/>
          </p:grpSpPr>
          <p:sp>
            <p:nvSpPr>
              <p:cNvPr id="13" name="Forma Livre: Forma 12">
                <a:extLst>
                  <a:ext uri="{FF2B5EF4-FFF2-40B4-BE49-F238E27FC236}">
                    <a16:creationId xmlns:a16="http://schemas.microsoft.com/office/drawing/2014/main" id="{B9F11E30-86C9-4AFD-A97B-23FEC8C8ECDE}"/>
                  </a:ext>
                </a:extLst>
              </p:cNvPr>
              <p:cNvSpPr/>
              <p:nvPr/>
            </p:nvSpPr>
            <p:spPr>
              <a:xfrm>
                <a:off x="6838702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4661487D-ACAD-436E-A674-B95B6663404E}"/>
                  </a:ext>
                </a:extLst>
              </p:cNvPr>
              <p:cNvSpPr/>
              <p:nvPr/>
            </p:nvSpPr>
            <p:spPr>
              <a:xfrm>
                <a:off x="48776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4F37E962-5D4A-4977-9C9B-9FF475030F97}"/>
                </a:ext>
              </a:extLst>
            </p:cNvPr>
            <p:cNvGrpSpPr/>
            <p:nvPr/>
          </p:nvGrpSpPr>
          <p:grpSpPr>
            <a:xfrm>
              <a:off x="6014726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15" name="Forma Livre: Forma 14">
                <a:extLst>
                  <a:ext uri="{FF2B5EF4-FFF2-40B4-BE49-F238E27FC236}">
                    <a16:creationId xmlns:a16="http://schemas.microsoft.com/office/drawing/2014/main" id="{64F01799-2C27-4FAB-9755-38B9C0C554EF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Forma Livre: Forma 15">
                <a:extLst>
                  <a:ext uri="{FF2B5EF4-FFF2-40B4-BE49-F238E27FC236}">
                    <a16:creationId xmlns:a16="http://schemas.microsoft.com/office/drawing/2014/main" id="{7B35640F-5B63-4DDC-9535-06D311C00725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F3D89186-8610-4043-9160-F6FBDE2B04F7}"/>
                </a:ext>
              </a:extLst>
            </p:cNvPr>
            <p:cNvGrpSpPr/>
            <p:nvPr/>
          </p:nvGrpSpPr>
          <p:grpSpPr>
            <a:xfrm>
              <a:off x="9100830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21" name="Forma Livre: Forma 20">
                <a:extLst>
                  <a:ext uri="{FF2B5EF4-FFF2-40B4-BE49-F238E27FC236}">
                    <a16:creationId xmlns:a16="http://schemas.microsoft.com/office/drawing/2014/main" id="{1AF9183E-7FC9-4492-BA47-45E41FC38B02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E23781A8-2582-412C-B968-5D6797475710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23" name="Círculo: Vazio 22">
            <a:extLst>
              <a:ext uri="{FF2B5EF4-FFF2-40B4-BE49-F238E27FC236}">
                <a16:creationId xmlns:a16="http://schemas.microsoft.com/office/drawing/2014/main" id="{BD192988-86D5-447F-8F72-F258BAA35D16}"/>
              </a:ext>
            </a:extLst>
          </p:cNvPr>
          <p:cNvSpPr/>
          <p:nvPr/>
        </p:nvSpPr>
        <p:spPr>
          <a:xfrm>
            <a:off x="102657" y="3055387"/>
            <a:ext cx="1188000" cy="1188000"/>
          </a:xfrm>
          <a:prstGeom prst="donut">
            <a:avLst>
              <a:gd name="adj" fmla="val 10681"/>
            </a:avLst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A87FE74-7FF8-4439-89B7-D31906D197C9}"/>
              </a:ext>
            </a:extLst>
          </p:cNvPr>
          <p:cNvSpPr/>
          <p:nvPr/>
        </p:nvSpPr>
        <p:spPr>
          <a:xfrm>
            <a:off x="282657" y="3216337"/>
            <a:ext cx="828000" cy="82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0" name="Agrupar 49">
            <a:extLst>
              <a:ext uri="{FF2B5EF4-FFF2-40B4-BE49-F238E27FC236}">
                <a16:creationId xmlns:a16="http://schemas.microsoft.com/office/drawing/2014/main" id="{88128AE7-EA06-4E5B-94BA-F4D670F0D02B}"/>
              </a:ext>
            </a:extLst>
          </p:cNvPr>
          <p:cNvGrpSpPr/>
          <p:nvPr/>
        </p:nvGrpSpPr>
        <p:grpSpPr>
          <a:xfrm>
            <a:off x="1625176" y="3055387"/>
            <a:ext cx="10477654" cy="1311825"/>
            <a:chOff x="1625176" y="3055387"/>
            <a:chExt cx="10477654" cy="1311825"/>
          </a:xfrm>
          <a:solidFill>
            <a:schemeClr val="tx2">
              <a:lumMod val="20000"/>
              <a:lumOff val="80000"/>
            </a:schemeClr>
          </a:solidFill>
        </p:grpSpPr>
        <p:grpSp>
          <p:nvGrpSpPr>
            <p:cNvPr id="48" name="Agrupar 47">
              <a:extLst>
                <a:ext uri="{FF2B5EF4-FFF2-40B4-BE49-F238E27FC236}">
                  <a16:creationId xmlns:a16="http://schemas.microsoft.com/office/drawing/2014/main" id="{BCE72AA0-6F18-4A70-90B1-2B53A4A77734}"/>
                </a:ext>
              </a:extLst>
            </p:cNvPr>
            <p:cNvGrpSpPr/>
            <p:nvPr/>
          </p:nvGrpSpPr>
          <p:grpSpPr>
            <a:xfrm>
              <a:off x="1625176" y="3055387"/>
              <a:ext cx="10477654" cy="1311825"/>
              <a:chOff x="1625176" y="3055387"/>
              <a:chExt cx="10477654" cy="1311825"/>
            </a:xfrm>
            <a:grpFill/>
          </p:grpSpPr>
          <p:sp>
            <p:nvSpPr>
              <p:cNvPr id="24" name="Círculo: Vazio 23">
                <a:extLst>
                  <a:ext uri="{FF2B5EF4-FFF2-40B4-BE49-F238E27FC236}">
                    <a16:creationId xmlns:a16="http://schemas.microsoft.com/office/drawing/2014/main" id="{2186D061-0A7E-4AD9-AAA3-FC061350BAE1}"/>
                  </a:ext>
                </a:extLst>
              </p:cNvPr>
              <p:cNvSpPr/>
              <p:nvPr/>
            </p:nvSpPr>
            <p:spPr>
              <a:xfrm>
                <a:off x="1625176" y="3179212"/>
                <a:ext cx="1188000" cy="1188000"/>
              </a:xfrm>
              <a:prstGeom prst="donut">
                <a:avLst>
                  <a:gd name="adj" fmla="val 1068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Círculo: Vazio 24">
                <a:extLst>
                  <a:ext uri="{FF2B5EF4-FFF2-40B4-BE49-F238E27FC236}">
                    <a16:creationId xmlns:a16="http://schemas.microsoft.com/office/drawing/2014/main" id="{C1EE6E18-E3E2-417E-B800-92764B2D7218}"/>
                  </a:ext>
                </a:extLst>
              </p:cNvPr>
              <p:cNvSpPr/>
              <p:nvPr/>
            </p:nvSpPr>
            <p:spPr>
              <a:xfrm>
                <a:off x="3177332" y="3055387"/>
                <a:ext cx="1188000" cy="1188000"/>
              </a:xfrm>
              <a:prstGeom prst="donut">
                <a:avLst>
                  <a:gd name="adj" fmla="val 1068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Círculo: Vazio 25">
                <a:extLst>
                  <a:ext uri="{FF2B5EF4-FFF2-40B4-BE49-F238E27FC236}">
                    <a16:creationId xmlns:a16="http://schemas.microsoft.com/office/drawing/2014/main" id="{C7508DB8-6C14-4EEA-AF52-A1DAE43DE3A1}"/>
                  </a:ext>
                </a:extLst>
              </p:cNvPr>
              <p:cNvSpPr/>
              <p:nvPr/>
            </p:nvSpPr>
            <p:spPr>
              <a:xfrm>
                <a:off x="4714669" y="3179212"/>
                <a:ext cx="1188000" cy="1188000"/>
              </a:xfrm>
              <a:prstGeom prst="donut">
                <a:avLst>
                  <a:gd name="adj" fmla="val 1068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Círculo: Vazio 26">
                <a:extLst>
                  <a:ext uri="{FF2B5EF4-FFF2-40B4-BE49-F238E27FC236}">
                    <a16:creationId xmlns:a16="http://schemas.microsoft.com/office/drawing/2014/main" id="{2FB97AEE-90AA-4CBC-A5DC-DDE5AFDFD909}"/>
                  </a:ext>
                </a:extLst>
              </p:cNvPr>
              <p:cNvSpPr/>
              <p:nvPr/>
            </p:nvSpPr>
            <p:spPr>
              <a:xfrm>
                <a:off x="6252015" y="3055387"/>
                <a:ext cx="1188000" cy="1188000"/>
              </a:xfrm>
              <a:prstGeom prst="donut">
                <a:avLst>
                  <a:gd name="adj" fmla="val 1068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Círculo: Vazio 27">
                <a:extLst>
                  <a:ext uri="{FF2B5EF4-FFF2-40B4-BE49-F238E27FC236}">
                    <a16:creationId xmlns:a16="http://schemas.microsoft.com/office/drawing/2014/main" id="{6D1D4535-D250-40AD-8FAB-6F99FB659F90}"/>
                  </a:ext>
                </a:extLst>
              </p:cNvPr>
              <p:cNvSpPr/>
              <p:nvPr/>
            </p:nvSpPr>
            <p:spPr>
              <a:xfrm>
                <a:off x="7818988" y="3179212"/>
                <a:ext cx="1188000" cy="1188000"/>
              </a:xfrm>
              <a:prstGeom prst="donut">
                <a:avLst>
                  <a:gd name="adj" fmla="val 1068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Círculo: Vazio 28">
                <a:extLst>
                  <a:ext uri="{FF2B5EF4-FFF2-40B4-BE49-F238E27FC236}">
                    <a16:creationId xmlns:a16="http://schemas.microsoft.com/office/drawing/2014/main" id="{572F6AC1-AEE9-4974-9A02-C1A267CA22CB}"/>
                  </a:ext>
                </a:extLst>
              </p:cNvPr>
              <p:cNvSpPr/>
              <p:nvPr/>
            </p:nvSpPr>
            <p:spPr>
              <a:xfrm>
                <a:off x="9364791" y="3055387"/>
                <a:ext cx="1188000" cy="1188000"/>
              </a:xfrm>
              <a:prstGeom prst="donut">
                <a:avLst>
                  <a:gd name="adj" fmla="val 1068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Círculo: Vazio 29">
                <a:extLst>
                  <a:ext uri="{FF2B5EF4-FFF2-40B4-BE49-F238E27FC236}">
                    <a16:creationId xmlns:a16="http://schemas.microsoft.com/office/drawing/2014/main" id="{507C053A-7F63-4F5A-895F-DB0CE032F259}"/>
                  </a:ext>
                </a:extLst>
              </p:cNvPr>
              <p:cNvSpPr/>
              <p:nvPr/>
            </p:nvSpPr>
            <p:spPr>
              <a:xfrm>
                <a:off x="10914830" y="3179212"/>
                <a:ext cx="1188000" cy="1188000"/>
              </a:xfrm>
              <a:prstGeom prst="donut">
                <a:avLst>
                  <a:gd name="adj" fmla="val 1068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9" name="Agrupar 48">
              <a:extLst>
                <a:ext uri="{FF2B5EF4-FFF2-40B4-BE49-F238E27FC236}">
                  <a16:creationId xmlns:a16="http://schemas.microsoft.com/office/drawing/2014/main" id="{22D25A9D-D7E5-42CB-BC01-1B8EBAF7B295}"/>
                </a:ext>
              </a:extLst>
            </p:cNvPr>
            <p:cNvGrpSpPr/>
            <p:nvPr/>
          </p:nvGrpSpPr>
          <p:grpSpPr>
            <a:xfrm>
              <a:off x="1811178" y="3234337"/>
              <a:ext cx="10109239" cy="951825"/>
              <a:chOff x="1811178" y="3234337"/>
              <a:chExt cx="10109239" cy="951825"/>
            </a:xfrm>
            <a:grpFill/>
          </p:grpSpPr>
          <p:sp>
            <p:nvSpPr>
              <p:cNvPr id="32" name="Elipse 31">
                <a:extLst>
                  <a:ext uri="{FF2B5EF4-FFF2-40B4-BE49-F238E27FC236}">
                    <a16:creationId xmlns:a16="http://schemas.microsoft.com/office/drawing/2014/main" id="{E1BF4E07-72A1-47A6-A20C-8D9F2DE73049}"/>
                  </a:ext>
                </a:extLst>
              </p:cNvPr>
              <p:cNvSpPr/>
              <p:nvPr/>
            </p:nvSpPr>
            <p:spPr>
              <a:xfrm>
                <a:off x="1811178" y="3341226"/>
                <a:ext cx="828000" cy="82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Elipse 32">
                <a:extLst>
                  <a:ext uri="{FF2B5EF4-FFF2-40B4-BE49-F238E27FC236}">
                    <a16:creationId xmlns:a16="http://schemas.microsoft.com/office/drawing/2014/main" id="{6E96B226-6AEA-49B9-AE9E-CF2E355542EB}"/>
                  </a:ext>
                </a:extLst>
              </p:cNvPr>
              <p:cNvSpPr/>
              <p:nvPr/>
            </p:nvSpPr>
            <p:spPr>
              <a:xfrm>
                <a:off x="3356642" y="3234337"/>
                <a:ext cx="828000" cy="82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" name="Elipse 33">
                <a:extLst>
                  <a:ext uri="{FF2B5EF4-FFF2-40B4-BE49-F238E27FC236}">
                    <a16:creationId xmlns:a16="http://schemas.microsoft.com/office/drawing/2014/main" id="{205B2CC4-48A5-404F-B70E-C4E1EF56F56F}"/>
                  </a:ext>
                </a:extLst>
              </p:cNvPr>
              <p:cNvSpPr/>
              <p:nvPr/>
            </p:nvSpPr>
            <p:spPr>
              <a:xfrm>
                <a:off x="4893634" y="3358162"/>
                <a:ext cx="828000" cy="82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5" name="Elipse 34">
                <a:extLst>
                  <a:ext uri="{FF2B5EF4-FFF2-40B4-BE49-F238E27FC236}">
                    <a16:creationId xmlns:a16="http://schemas.microsoft.com/office/drawing/2014/main" id="{6260D1D7-F59D-4F9D-8C32-7FFEEE06A5CD}"/>
                  </a:ext>
                </a:extLst>
              </p:cNvPr>
              <p:cNvSpPr/>
              <p:nvPr/>
            </p:nvSpPr>
            <p:spPr>
              <a:xfrm>
                <a:off x="6430635" y="3234337"/>
                <a:ext cx="828000" cy="82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6" name="Elipse 35">
                <a:extLst>
                  <a:ext uri="{FF2B5EF4-FFF2-40B4-BE49-F238E27FC236}">
                    <a16:creationId xmlns:a16="http://schemas.microsoft.com/office/drawing/2014/main" id="{3F5CDCAE-F45B-4FCA-8714-73A68528E67D}"/>
                  </a:ext>
                </a:extLst>
              </p:cNvPr>
              <p:cNvSpPr/>
              <p:nvPr/>
            </p:nvSpPr>
            <p:spPr>
              <a:xfrm>
                <a:off x="7997263" y="3358162"/>
                <a:ext cx="828000" cy="82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7" name="Elipse 36">
                <a:extLst>
                  <a:ext uri="{FF2B5EF4-FFF2-40B4-BE49-F238E27FC236}">
                    <a16:creationId xmlns:a16="http://schemas.microsoft.com/office/drawing/2014/main" id="{0DD4A82C-7AF0-49B4-9644-E95D7FB6F923}"/>
                  </a:ext>
                </a:extLst>
              </p:cNvPr>
              <p:cNvSpPr/>
              <p:nvPr/>
            </p:nvSpPr>
            <p:spPr>
              <a:xfrm>
                <a:off x="9542721" y="3234337"/>
                <a:ext cx="828000" cy="82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8" name="Elipse 37">
                <a:extLst>
                  <a:ext uri="{FF2B5EF4-FFF2-40B4-BE49-F238E27FC236}">
                    <a16:creationId xmlns:a16="http://schemas.microsoft.com/office/drawing/2014/main" id="{FB48C4EF-160A-4B9D-80E5-FEFF046FBA4F}"/>
                  </a:ext>
                </a:extLst>
              </p:cNvPr>
              <p:cNvSpPr/>
              <p:nvPr/>
            </p:nvSpPr>
            <p:spPr>
              <a:xfrm>
                <a:off x="11092417" y="3358162"/>
                <a:ext cx="828000" cy="828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39" name="Retângulo 38">
            <a:extLst>
              <a:ext uri="{FF2B5EF4-FFF2-40B4-BE49-F238E27FC236}">
                <a16:creationId xmlns:a16="http://schemas.microsoft.com/office/drawing/2014/main" id="{F9C9028A-04FB-4CE1-BD20-E32F9D2DF9CD}"/>
              </a:ext>
            </a:extLst>
          </p:cNvPr>
          <p:cNvSpPr/>
          <p:nvPr/>
        </p:nvSpPr>
        <p:spPr>
          <a:xfrm>
            <a:off x="235978" y="3416392"/>
            <a:ext cx="915635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1990</a:t>
            </a:r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B45DE0B2-9E9B-45F8-A27B-2B0769B2EFC7}"/>
              </a:ext>
            </a:extLst>
          </p:cNvPr>
          <p:cNvSpPr/>
          <p:nvPr/>
        </p:nvSpPr>
        <p:spPr>
          <a:xfrm>
            <a:off x="1782274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1994</a:t>
            </a:r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99ADCECD-8236-4268-8C87-1CB0808FF415}"/>
              </a:ext>
            </a:extLst>
          </p:cNvPr>
          <p:cNvSpPr/>
          <p:nvPr/>
        </p:nvSpPr>
        <p:spPr>
          <a:xfrm>
            <a:off x="3328571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1998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C9279D4D-6A5F-4C52-895B-F828077C484B}"/>
              </a:ext>
            </a:extLst>
          </p:cNvPr>
          <p:cNvSpPr/>
          <p:nvPr/>
        </p:nvSpPr>
        <p:spPr>
          <a:xfrm>
            <a:off x="4874868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2002</a:t>
            </a:r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0EDFEC33-CE58-43FD-A22D-6A0F523AC584}"/>
              </a:ext>
            </a:extLst>
          </p:cNvPr>
          <p:cNvSpPr/>
          <p:nvPr/>
        </p:nvSpPr>
        <p:spPr>
          <a:xfrm>
            <a:off x="6421165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2006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0E462298-A8CA-4850-A61A-C7F4C4699178}"/>
              </a:ext>
            </a:extLst>
          </p:cNvPr>
          <p:cNvSpPr/>
          <p:nvPr/>
        </p:nvSpPr>
        <p:spPr>
          <a:xfrm>
            <a:off x="7967462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2010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A22AE0CF-877C-40A8-9CA7-23C8D3377D70}"/>
              </a:ext>
            </a:extLst>
          </p:cNvPr>
          <p:cNvSpPr/>
          <p:nvPr/>
        </p:nvSpPr>
        <p:spPr>
          <a:xfrm>
            <a:off x="9513759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2014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94D551B8-C1A3-40E6-A659-53807FEB7022}"/>
              </a:ext>
            </a:extLst>
          </p:cNvPr>
          <p:cNvSpPr/>
          <p:nvPr/>
        </p:nvSpPr>
        <p:spPr>
          <a:xfrm>
            <a:off x="11060055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2018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AA79124-D3E9-422C-B128-03F536587624}"/>
              </a:ext>
            </a:extLst>
          </p:cNvPr>
          <p:cNvSpPr txBox="1"/>
          <p:nvPr/>
        </p:nvSpPr>
        <p:spPr>
          <a:xfrm>
            <a:off x="9035879" y="203706"/>
            <a:ext cx="3024000" cy="57888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5">
                    <a:lumMod val="50000"/>
                  </a:schemeClr>
                </a:solidFill>
              </a:rPr>
              <a:t>Governo</a:t>
            </a: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5">
                    <a:lumMod val="50000"/>
                  </a:schemeClr>
                </a:solidFill>
              </a:rPr>
              <a:t>Collor</a:t>
            </a:r>
            <a:endParaRPr lang="pt-BR" sz="28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8D368C78-A91A-4A9E-9B4E-056A96F67D4A}"/>
              </a:ext>
            </a:extLst>
          </p:cNvPr>
          <p:cNvSpPr txBox="1"/>
          <p:nvPr/>
        </p:nvSpPr>
        <p:spPr>
          <a:xfrm>
            <a:off x="2496000" y="1126114"/>
            <a:ext cx="7200000" cy="504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Forte politica de abertura econômica e de privatizações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E4FAB20C-471F-40EA-B9C0-4D6F96CA0006}"/>
              </a:ext>
            </a:extLst>
          </p:cNvPr>
          <p:cNvSpPr txBox="1"/>
          <p:nvPr/>
        </p:nvSpPr>
        <p:spPr>
          <a:xfrm>
            <a:off x="2496000" y="1736790"/>
            <a:ext cx="720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Congelamento que não foi respeitado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8AAB5595-EF13-4E9D-B44A-4DFA302C2CA6}"/>
              </a:ext>
            </a:extLst>
          </p:cNvPr>
          <p:cNvSpPr txBox="1"/>
          <p:nvPr/>
        </p:nvSpPr>
        <p:spPr>
          <a:xfrm>
            <a:off x="2496000" y="5433784"/>
            <a:ext cx="720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Racionalização dos gastos públicos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7E2BFECC-E4B3-4182-BBCC-695DBA27A2CB}"/>
              </a:ext>
            </a:extLst>
          </p:cNvPr>
          <p:cNvSpPr txBox="1"/>
          <p:nvPr/>
        </p:nvSpPr>
        <p:spPr>
          <a:xfrm>
            <a:off x="2496000" y="6029141"/>
            <a:ext cx="720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Modernização do parque industrial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3C5791B-BE1E-4B46-A3D8-BD1C1BBF9520}"/>
              </a:ext>
            </a:extLst>
          </p:cNvPr>
          <p:cNvSpPr txBox="1"/>
          <p:nvPr/>
        </p:nvSpPr>
        <p:spPr>
          <a:xfrm>
            <a:off x="406600" y="2368584"/>
            <a:ext cx="613068" cy="442674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713</a:t>
            </a:r>
            <a:endParaRPr lang="pt-BR" sz="2000" b="1" dirty="0">
              <a:solidFill>
                <a:srgbClr val="FFC000"/>
              </a:solidFill>
            </a:endParaRP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4AC333F5-F3D5-41AA-BF62-A80299AAB855}"/>
              </a:ext>
            </a:extLst>
          </p:cNvPr>
          <p:cNvSpPr txBox="1"/>
          <p:nvPr/>
        </p:nvSpPr>
        <p:spPr>
          <a:xfrm>
            <a:off x="1882349" y="236858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1427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3A607010-4D78-4F22-B33A-23C7C77CA0B5}"/>
              </a:ext>
            </a:extLst>
          </p:cNvPr>
          <p:cNvSpPr txBox="1"/>
          <p:nvPr/>
        </p:nvSpPr>
        <p:spPr>
          <a:xfrm>
            <a:off x="3424012" y="236858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1547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FB9DB158-6CB6-488B-B129-62B297AD0412}"/>
              </a:ext>
            </a:extLst>
          </p:cNvPr>
          <p:cNvSpPr txBox="1"/>
          <p:nvPr/>
        </p:nvSpPr>
        <p:spPr>
          <a:xfrm>
            <a:off x="4965674" y="236858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B165F634-E58B-43CB-A067-182741A0771E}"/>
              </a:ext>
            </a:extLst>
          </p:cNvPr>
          <p:cNvSpPr txBox="1"/>
          <p:nvPr/>
        </p:nvSpPr>
        <p:spPr>
          <a:xfrm>
            <a:off x="6507336" y="236858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1926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DC96B258-9E14-4238-83FE-BBE84843C66D}"/>
              </a:ext>
            </a:extLst>
          </p:cNvPr>
          <p:cNvSpPr txBox="1"/>
          <p:nvPr/>
        </p:nvSpPr>
        <p:spPr>
          <a:xfrm>
            <a:off x="8048997" y="236858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3515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83D22AEF-64DA-484B-B7A6-AC74287E5A61}"/>
              </a:ext>
            </a:extLst>
          </p:cNvPr>
          <p:cNvSpPr txBox="1"/>
          <p:nvPr/>
        </p:nvSpPr>
        <p:spPr>
          <a:xfrm>
            <a:off x="9590660" y="236858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3498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EF777069-0F7E-4450-B889-B83406EEC47A}"/>
              </a:ext>
            </a:extLst>
          </p:cNvPr>
          <p:cNvSpPr txBox="1"/>
          <p:nvPr/>
        </p:nvSpPr>
        <p:spPr>
          <a:xfrm>
            <a:off x="11132322" y="236858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2566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11D180FD-3739-451D-8FD6-666EB12E58F5}"/>
              </a:ext>
            </a:extLst>
          </p:cNvPr>
          <p:cNvSpPr txBox="1"/>
          <p:nvPr/>
        </p:nvSpPr>
        <p:spPr>
          <a:xfrm>
            <a:off x="136385" y="4805301"/>
            <a:ext cx="2810050" cy="408623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rgbClr val="FFC000"/>
                </a:solidFill>
              </a:rPr>
              <a:t>Vendas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anuais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em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milhares</a:t>
            </a:r>
            <a:endParaRPr lang="pt-BR" b="1" dirty="0">
              <a:solidFill>
                <a:srgbClr val="FFC000"/>
              </a:solidFill>
            </a:endParaRP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9D087E50-ADDF-4B1F-A05F-E85D406C4D4A}"/>
              </a:ext>
            </a:extLst>
          </p:cNvPr>
          <p:cNvGrpSpPr/>
          <p:nvPr/>
        </p:nvGrpSpPr>
        <p:grpSpPr>
          <a:xfrm>
            <a:off x="412474" y="2575724"/>
            <a:ext cx="11234843" cy="2298331"/>
            <a:chOff x="412474" y="2575724"/>
            <a:chExt cx="11234843" cy="2298331"/>
          </a:xfrm>
        </p:grpSpPr>
        <p:pic>
          <p:nvPicPr>
            <p:cNvPr id="67" name="Gráfico 1" descr="Carro">
              <a:extLst>
                <a:ext uri="{FF2B5EF4-FFF2-40B4-BE49-F238E27FC236}">
                  <a16:creationId xmlns:a16="http://schemas.microsoft.com/office/drawing/2014/main" id="{4070027A-84D0-4636-8AE3-98991144F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12474" y="4226055"/>
              <a:ext cx="648000" cy="648000"/>
            </a:xfrm>
            <a:prstGeom prst="rect">
              <a:avLst/>
            </a:prstGeom>
          </p:spPr>
        </p:pic>
        <p:pic>
          <p:nvPicPr>
            <p:cNvPr id="102" name="Gráfico 1" descr="Carro">
              <a:extLst>
                <a:ext uri="{FF2B5EF4-FFF2-40B4-BE49-F238E27FC236}">
                  <a16:creationId xmlns:a16="http://schemas.microsoft.com/office/drawing/2014/main" id="{332236C8-C934-46FF-B720-B568F32C6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20454454">
              <a:off x="1875611" y="3729699"/>
              <a:ext cx="648000" cy="648000"/>
            </a:xfrm>
            <a:prstGeom prst="rect">
              <a:avLst/>
            </a:prstGeom>
          </p:spPr>
        </p:pic>
        <p:pic>
          <p:nvPicPr>
            <p:cNvPr id="103" name="Gráfico 1" descr="Carro">
              <a:extLst>
                <a:ext uri="{FF2B5EF4-FFF2-40B4-BE49-F238E27FC236}">
                  <a16:creationId xmlns:a16="http://schemas.microsoft.com/office/drawing/2014/main" id="{F090D33D-3914-43F5-836F-38FFE9326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720280">
              <a:off x="3528164" y="3896371"/>
              <a:ext cx="648000" cy="648000"/>
            </a:xfrm>
            <a:prstGeom prst="rect">
              <a:avLst/>
            </a:prstGeom>
          </p:spPr>
        </p:pic>
        <p:pic>
          <p:nvPicPr>
            <p:cNvPr id="104" name="Gráfico 1" descr="Carro">
              <a:extLst>
                <a:ext uri="{FF2B5EF4-FFF2-40B4-BE49-F238E27FC236}">
                  <a16:creationId xmlns:a16="http://schemas.microsoft.com/office/drawing/2014/main" id="{441FE1D5-0173-4366-BBBD-0CB56CAB93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427972">
              <a:off x="4932245" y="3821214"/>
              <a:ext cx="648000" cy="648000"/>
            </a:xfrm>
            <a:prstGeom prst="rect">
              <a:avLst/>
            </a:prstGeom>
          </p:spPr>
        </p:pic>
        <p:pic>
          <p:nvPicPr>
            <p:cNvPr id="105" name="Gráfico 1" descr="Carro">
              <a:extLst>
                <a:ext uri="{FF2B5EF4-FFF2-40B4-BE49-F238E27FC236}">
                  <a16:creationId xmlns:a16="http://schemas.microsoft.com/office/drawing/2014/main" id="{EE2DEE0B-82FA-492F-B150-D680C99E1B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9897617">
              <a:off x="6157997" y="3562036"/>
              <a:ext cx="648000" cy="648000"/>
            </a:xfrm>
            <a:prstGeom prst="rect">
              <a:avLst/>
            </a:prstGeom>
          </p:spPr>
        </p:pic>
        <p:pic>
          <p:nvPicPr>
            <p:cNvPr id="106" name="Gráfico 1" descr="Carro">
              <a:extLst>
                <a:ext uri="{FF2B5EF4-FFF2-40B4-BE49-F238E27FC236}">
                  <a16:creationId xmlns:a16="http://schemas.microsoft.com/office/drawing/2014/main" id="{721F9FF1-0070-4B00-94C6-225AD329C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20699257">
              <a:off x="7925575" y="2575724"/>
              <a:ext cx="648000" cy="648000"/>
            </a:xfrm>
            <a:prstGeom prst="rect">
              <a:avLst/>
            </a:prstGeom>
          </p:spPr>
        </p:pic>
        <p:pic>
          <p:nvPicPr>
            <p:cNvPr id="107" name="Gráfico 1" descr="Carro">
              <a:extLst>
                <a:ext uri="{FF2B5EF4-FFF2-40B4-BE49-F238E27FC236}">
                  <a16:creationId xmlns:a16="http://schemas.microsoft.com/office/drawing/2014/main" id="{D05866AA-5C28-4D18-82FE-363CDB6A3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3267697">
              <a:off x="9777480" y="2944265"/>
              <a:ext cx="648000" cy="648000"/>
            </a:xfrm>
            <a:prstGeom prst="rect">
              <a:avLst/>
            </a:prstGeom>
          </p:spPr>
        </p:pic>
        <p:pic>
          <p:nvPicPr>
            <p:cNvPr id="108" name="Gráfico 1" descr="Carro">
              <a:extLst>
                <a:ext uri="{FF2B5EF4-FFF2-40B4-BE49-F238E27FC236}">
                  <a16:creationId xmlns:a16="http://schemas.microsoft.com/office/drawing/2014/main" id="{2EFB6368-EED5-4823-BA74-23AA6BFC1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20300515">
              <a:off x="10999317" y="3145183"/>
              <a:ext cx="648000" cy="648000"/>
            </a:xfrm>
            <a:prstGeom prst="rect">
              <a:avLst/>
            </a:prstGeom>
          </p:spPr>
        </p:pic>
      </p:grpSp>
      <p:grpSp>
        <p:nvGrpSpPr>
          <p:cNvPr id="134" name="Agrupar 133">
            <a:extLst>
              <a:ext uri="{FF2B5EF4-FFF2-40B4-BE49-F238E27FC236}">
                <a16:creationId xmlns:a16="http://schemas.microsoft.com/office/drawing/2014/main" id="{7D7337D4-9B5F-4E85-8EE5-57276228802A}"/>
              </a:ext>
            </a:extLst>
          </p:cNvPr>
          <p:cNvGrpSpPr/>
          <p:nvPr/>
        </p:nvGrpSpPr>
        <p:grpSpPr>
          <a:xfrm>
            <a:off x="321406" y="2870225"/>
            <a:ext cx="11663444" cy="1874308"/>
            <a:chOff x="524933" y="2562225"/>
            <a:chExt cx="11256389" cy="1874308"/>
          </a:xfrm>
        </p:grpSpPr>
        <p:cxnSp>
          <p:nvCxnSpPr>
            <p:cNvPr id="135" name="Conector reto 134">
              <a:extLst>
                <a:ext uri="{FF2B5EF4-FFF2-40B4-BE49-F238E27FC236}">
                  <a16:creationId xmlns:a16="http://schemas.microsoft.com/office/drawing/2014/main" id="{7B1C0258-7254-40F2-8FCE-F198E5C679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4933" y="4389438"/>
              <a:ext cx="379942" cy="47095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ector reto 135">
              <a:extLst>
                <a:ext uri="{FF2B5EF4-FFF2-40B4-BE49-F238E27FC236}">
                  <a16:creationId xmlns:a16="http://schemas.microsoft.com/office/drawing/2014/main" id="{F83D5C9D-2BF1-4D84-8A12-89E148345A7F}"/>
                </a:ext>
              </a:extLst>
            </p:cNvPr>
            <p:cNvCxnSpPr>
              <a:cxnSpLocks/>
            </p:cNvCxnSpPr>
            <p:nvPr/>
          </p:nvCxnSpPr>
          <p:spPr>
            <a:xfrm>
              <a:off x="904875" y="4389439"/>
              <a:ext cx="379942" cy="12699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ector reto 136">
              <a:extLst>
                <a:ext uri="{FF2B5EF4-FFF2-40B4-BE49-F238E27FC236}">
                  <a16:creationId xmlns:a16="http://schemas.microsoft.com/office/drawing/2014/main" id="{045622B4-B447-4C86-BC44-08DF55D085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039" y="3993357"/>
              <a:ext cx="757899" cy="40878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ector reto 137">
              <a:extLst>
                <a:ext uri="{FF2B5EF4-FFF2-40B4-BE49-F238E27FC236}">
                  <a16:creationId xmlns:a16="http://schemas.microsoft.com/office/drawing/2014/main" id="{3DB3C651-0740-44DB-9EF2-915038312F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5650" y="3841750"/>
              <a:ext cx="391452" cy="1651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ector reto 138">
              <a:extLst>
                <a:ext uri="{FF2B5EF4-FFF2-40B4-BE49-F238E27FC236}">
                  <a16:creationId xmlns:a16="http://schemas.microsoft.com/office/drawing/2014/main" id="{89A22306-449A-41E6-B354-DE344B5651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17102" y="3817937"/>
              <a:ext cx="387350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ector reto 139">
              <a:extLst>
                <a:ext uri="{FF2B5EF4-FFF2-40B4-BE49-F238E27FC236}">
                  <a16:creationId xmlns:a16="http://schemas.microsoft.com/office/drawing/2014/main" id="{9FEBA02A-FBBC-44F4-86EA-2F0C78D8C7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9293" y="3703637"/>
              <a:ext cx="370945" cy="1143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ector reto 140">
              <a:extLst>
                <a:ext uri="{FF2B5EF4-FFF2-40B4-BE49-F238E27FC236}">
                  <a16:creationId xmlns:a16="http://schemas.microsoft.com/office/drawing/2014/main" id="{EE37DD86-891E-4709-9CAB-80D320E60129}"/>
                </a:ext>
              </a:extLst>
            </p:cNvPr>
            <p:cNvCxnSpPr>
              <a:cxnSpLocks/>
            </p:cNvCxnSpPr>
            <p:nvPr/>
          </p:nvCxnSpPr>
          <p:spPr>
            <a:xfrm>
              <a:off x="3170238" y="3703637"/>
              <a:ext cx="773113" cy="4603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ector reto 141">
              <a:extLst>
                <a:ext uri="{FF2B5EF4-FFF2-40B4-BE49-F238E27FC236}">
                  <a16:creationId xmlns:a16="http://schemas.microsoft.com/office/drawing/2014/main" id="{8785AFDD-799E-4230-883C-86CB61CAB3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36208" y="4006850"/>
              <a:ext cx="389334" cy="15716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ector reto 142">
              <a:extLst>
                <a:ext uri="{FF2B5EF4-FFF2-40B4-BE49-F238E27FC236}">
                  <a16:creationId xmlns:a16="http://schemas.microsoft.com/office/drawing/2014/main" id="{AF9F0810-FD14-4B60-B01B-794362D652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5542" y="3897313"/>
              <a:ext cx="383779" cy="10953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ector reto 143">
              <a:extLst>
                <a:ext uri="{FF2B5EF4-FFF2-40B4-BE49-F238E27FC236}">
                  <a16:creationId xmlns:a16="http://schemas.microsoft.com/office/drawing/2014/main" id="{F4154DD6-59CD-4E33-A3E1-39E2C3509023}"/>
                </a:ext>
              </a:extLst>
            </p:cNvPr>
            <p:cNvCxnSpPr>
              <a:cxnSpLocks/>
            </p:cNvCxnSpPr>
            <p:nvPr/>
          </p:nvCxnSpPr>
          <p:spPr>
            <a:xfrm>
              <a:off x="4696487" y="3897313"/>
              <a:ext cx="395025" cy="7481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ector reto 144">
              <a:extLst>
                <a:ext uri="{FF2B5EF4-FFF2-40B4-BE49-F238E27FC236}">
                  <a16:creationId xmlns:a16="http://schemas.microsoft.com/office/drawing/2014/main" id="{49C81C43-DA68-443A-BC52-D7DB197C24D2}"/>
                </a:ext>
              </a:extLst>
            </p:cNvPr>
            <p:cNvCxnSpPr>
              <a:cxnSpLocks/>
            </p:cNvCxnSpPr>
            <p:nvPr/>
          </p:nvCxnSpPr>
          <p:spPr>
            <a:xfrm>
              <a:off x="5091512" y="3972123"/>
              <a:ext cx="375838" cy="3472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ector reto 145">
              <a:extLst>
                <a:ext uri="{FF2B5EF4-FFF2-40B4-BE49-F238E27FC236}">
                  <a16:creationId xmlns:a16="http://schemas.microsoft.com/office/drawing/2014/main" id="{61281C01-8425-4DC5-8A40-09DD5C37CD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62457" y="3817937"/>
              <a:ext cx="789118" cy="18891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ector reto 146">
              <a:extLst>
                <a:ext uri="{FF2B5EF4-FFF2-40B4-BE49-F238E27FC236}">
                  <a16:creationId xmlns:a16="http://schemas.microsoft.com/office/drawing/2014/main" id="{1DF34890-449E-4C0B-B1F4-A1A3C31B87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1576" y="3703637"/>
              <a:ext cx="354012" cy="12620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ector reto 147">
              <a:extLst>
                <a:ext uri="{FF2B5EF4-FFF2-40B4-BE49-F238E27FC236}">
                  <a16:creationId xmlns:a16="http://schemas.microsoft.com/office/drawing/2014/main" id="{040112FC-6B02-4625-9340-DE65398CAC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5588" y="3371850"/>
              <a:ext cx="377825" cy="3317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ector reto 148">
              <a:extLst>
                <a:ext uri="{FF2B5EF4-FFF2-40B4-BE49-F238E27FC236}">
                  <a16:creationId xmlns:a16="http://schemas.microsoft.com/office/drawing/2014/main" id="{B18A49E3-8E45-42F7-9A35-61F3C47685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413" y="3148013"/>
              <a:ext cx="398463" cy="22383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ector reto 149">
              <a:extLst>
                <a:ext uri="{FF2B5EF4-FFF2-40B4-BE49-F238E27FC236}">
                  <a16:creationId xmlns:a16="http://schemas.microsoft.com/office/drawing/2014/main" id="{A594FD44-CB37-4E94-8CDF-B9838C5AA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1876" y="2962275"/>
              <a:ext cx="361949" cy="18573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ector reto 150">
              <a:extLst>
                <a:ext uri="{FF2B5EF4-FFF2-40B4-BE49-F238E27FC236}">
                  <a16:creationId xmlns:a16="http://schemas.microsoft.com/office/drawing/2014/main" id="{4EE88E19-1D04-4BF3-98F5-75A417FFB7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3825" y="2743200"/>
              <a:ext cx="382588" cy="2190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ector reto 151">
              <a:extLst>
                <a:ext uri="{FF2B5EF4-FFF2-40B4-BE49-F238E27FC236}">
                  <a16:creationId xmlns:a16="http://schemas.microsoft.com/office/drawing/2014/main" id="{5BCDFEC6-1761-4EAE-82E5-5E88FD9C5F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26413" y="2667822"/>
              <a:ext cx="385763" cy="7537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ector reto 152">
              <a:extLst>
                <a:ext uri="{FF2B5EF4-FFF2-40B4-BE49-F238E27FC236}">
                  <a16:creationId xmlns:a16="http://schemas.microsoft.com/office/drawing/2014/main" id="{2EFF0E52-8BC6-4D18-9874-B3BCC3D955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12176" y="2562225"/>
              <a:ext cx="376237" cy="10559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ector reto 153">
              <a:extLst>
                <a:ext uri="{FF2B5EF4-FFF2-40B4-BE49-F238E27FC236}">
                  <a16:creationId xmlns:a16="http://schemas.microsoft.com/office/drawing/2014/main" id="{16DDFFF9-DF1F-40F6-A37A-D5C955CBBDAD}"/>
                </a:ext>
              </a:extLst>
            </p:cNvPr>
            <p:cNvCxnSpPr>
              <a:cxnSpLocks/>
            </p:cNvCxnSpPr>
            <p:nvPr/>
          </p:nvCxnSpPr>
          <p:spPr>
            <a:xfrm>
              <a:off x="8888413" y="2562225"/>
              <a:ext cx="373832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ector reto 154">
              <a:extLst>
                <a:ext uri="{FF2B5EF4-FFF2-40B4-BE49-F238E27FC236}">
                  <a16:creationId xmlns:a16="http://schemas.microsoft.com/office/drawing/2014/main" id="{58F84CE4-DE45-4368-9E48-7496659C4253}"/>
                </a:ext>
              </a:extLst>
            </p:cNvPr>
            <p:cNvCxnSpPr>
              <a:cxnSpLocks/>
            </p:cNvCxnSpPr>
            <p:nvPr/>
          </p:nvCxnSpPr>
          <p:spPr>
            <a:xfrm>
              <a:off x="9254726" y="2586038"/>
              <a:ext cx="383756" cy="15716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ector reto 155">
              <a:extLst>
                <a:ext uri="{FF2B5EF4-FFF2-40B4-BE49-F238E27FC236}">
                  <a16:creationId xmlns:a16="http://schemas.microsoft.com/office/drawing/2014/main" id="{9BFEBA15-3AD0-4B25-A6E3-5C1096EC4CA2}"/>
                </a:ext>
              </a:extLst>
            </p:cNvPr>
            <p:cNvCxnSpPr>
              <a:cxnSpLocks/>
            </p:cNvCxnSpPr>
            <p:nvPr/>
          </p:nvCxnSpPr>
          <p:spPr>
            <a:xfrm>
              <a:off x="9638482" y="2743200"/>
              <a:ext cx="366313" cy="54610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ector reto 156">
              <a:extLst>
                <a:ext uri="{FF2B5EF4-FFF2-40B4-BE49-F238E27FC236}">
                  <a16:creationId xmlns:a16="http://schemas.microsoft.com/office/drawing/2014/main" id="{99BF54CE-5CAE-4195-B332-12702253A92D}"/>
                </a:ext>
              </a:extLst>
            </p:cNvPr>
            <p:cNvCxnSpPr>
              <a:cxnSpLocks/>
            </p:cNvCxnSpPr>
            <p:nvPr/>
          </p:nvCxnSpPr>
          <p:spPr>
            <a:xfrm>
              <a:off x="10004795" y="3289301"/>
              <a:ext cx="413968" cy="3444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ector reto 157">
              <a:extLst>
                <a:ext uri="{FF2B5EF4-FFF2-40B4-BE49-F238E27FC236}">
                  <a16:creationId xmlns:a16="http://schemas.microsoft.com/office/drawing/2014/main" id="{BD072327-8141-4C0C-82E9-C4E95A4A93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02888" y="3506788"/>
              <a:ext cx="382188" cy="1270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ector reto 158">
              <a:extLst>
                <a:ext uri="{FF2B5EF4-FFF2-40B4-BE49-F238E27FC236}">
                  <a16:creationId xmlns:a16="http://schemas.microsoft.com/office/drawing/2014/main" id="{9564EC88-1139-4E41-8919-F9994217EE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85076" y="3309938"/>
              <a:ext cx="398093" cy="19685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ector reto 159">
              <a:extLst>
                <a:ext uri="{FF2B5EF4-FFF2-40B4-BE49-F238E27FC236}">
                  <a16:creationId xmlns:a16="http://schemas.microsoft.com/office/drawing/2014/main" id="{7ABF800D-E35B-4545-A598-199DF54BE8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3300" y="3060834"/>
              <a:ext cx="618022" cy="24910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377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5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6" descr="Resultado de imagem para Plano Real">
            <a:extLst>
              <a:ext uri="{FF2B5EF4-FFF2-40B4-BE49-F238E27FC236}">
                <a16:creationId xmlns:a16="http://schemas.microsoft.com/office/drawing/2014/main" id="{E256054A-1527-46A8-9F4B-870E135C8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43" y="-26161"/>
            <a:ext cx="12255927" cy="766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Retângulo 52">
            <a:extLst>
              <a:ext uri="{FF2B5EF4-FFF2-40B4-BE49-F238E27FC236}">
                <a16:creationId xmlns:a16="http://schemas.microsoft.com/office/drawing/2014/main" id="{2256B6E0-18EF-4C0E-8C0D-00202617988C}"/>
              </a:ext>
            </a:extLst>
          </p:cNvPr>
          <p:cNvSpPr/>
          <p:nvPr/>
        </p:nvSpPr>
        <p:spPr>
          <a:xfrm>
            <a:off x="11193" y="-19453"/>
            <a:ext cx="12329054" cy="6877453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AD533512-5BEA-469A-86C6-64EC4AB0B81B}"/>
              </a:ext>
            </a:extLst>
          </p:cNvPr>
          <p:cNvGrpSpPr/>
          <p:nvPr/>
        </p:nvGrpSpPr>
        <p:grpSpPr>
          <a:xfrm>
            <a:off x="-154764" y="2818319"/>
            <a:ext cx="12495594" cy="1800000"/>
            <a:chOff x="-154764" y="2818319"/>
            <a:chExt cx="12495594" cy="1800000"/>
          </a:xfrm>
          <a:solidFill>
            <a:srgbClr val="0099CC"/>
          </a:solidFill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8286CB35-4501-4D62-90C0-9B1664470971}"/>
                </a:ext>
              </a:extLst>
            </p:cNvPr>
            <p:cNvGrpSpPr/>
            <p:nvPr/>
          </p:nvGrpSpPr>
          <p:grpSpPr>
            <a:xfrm>
              <a:off x="-154764" y="2818319"/>
              <a:ext cx="3242117" cy="1800000"/>
              <a:chOff x="953311" y="2081719"/>
              <a:chExt cx="4123784" cy="2160000"/>
            </a:xfrm>
            <a:grpFill/>
          </p:grpSpPr>
          <p:sp>
            <p:nvSpPr>
              <p:cNvPr id="11" name="Forma Livre: Forma 10">
                <a:extLst>
                  <a:ext uri="{FF2B5EF4-FFF2-40B4-BE49-F238E27FC236}">
                    <a16:creationId xmlns:a16="http://schemas.microsoft.com/office/drawing/2014/main" id="{739AA1BC-F719-4734-9BFD-FB28A2843ECA}"/>
                  </a:ext>
                </a:extLst>
              </p:cNvPr>
              <p:cNvSpPr/>
              <p:nvPr/>
            </p:nvSpPr>
            <p:spPr>
              <a:xfrm>
                <a:off x="2917095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" name="Forma Livre: Forma 9">
                <a:extLst>
                  <a:ext uri="{FF2B5EF4-FFF2-40B4-BE49-F238E27FC236}">
                    <a16:creationId xmlns:a16="http://schemas.microsoft.com/office/drawing/2014/main" id="{D162E838-075C-43AA-ABAC-31EFF725CE0E}"/>
                  </a:ext>
                </a:extLst>
              </p:cNvPr>
              <p:cNvSpPr/>
              <p:nvPr/>
            </p:nvSpPr>
            <p:spPr>
              <a:xfrm>
                <a:off x="9533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1DB83D41-3852-4C8E-B7A0-402856B10206}"/>
                </a:ext>
              </a:extLst>
            </p:cNvPr>
            <p:cNvGrpSpPr/>
            <p:nvPr/>
          </p:nvGrpSpPr>
          <p:grpSpPr>
            <a:xfrm>
              <a:off x="2929755" y="2818319"/>
              <a:ext cx="3240000" cy="1800000"/>
              <a:chOff x="4877611" y="2081719"/>
              <a:chExt cx="4121091" cy="2160000"/>
            </a:xfrm>
            <a:grpFill/>
          </p:grpSpPr>
          <p:sp>
            <p:nvSpPr>
              <p:cNvPr id="13" name="Forma Livre: Forma 12">
                <a:extLst>
                  <a:ext uri="{FF2B5EF4-FFF2-40B4-BE49-F238E27FC236}">
                    <a16:creationId xmlns:a16="http://schemas.microsoft.com/office/drawing/2014/main" id="{B9F11E30-86C9-4AFD-A97B-23FEC8C8ECDE}"/>
                  </a:ext>
                </a:extLst>
              </p:cNvPr>
              <p:cNvSpPr/>
              <p:nvPr/>
            </p:nvSpPr>
            <p:spPr>
              <a:xfrm>
                <a:off x="6838702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4661487D-ACAD-436E-A674-B95B6663404E}"/>
                  </a:ext>
                </a:extLst>
              </p:cNvPr>
              <p:cNvSpPr/>
              <p:nvPr/>
            </p:nvSpPr>
            <p:spPr>
              <a:xfrm>
                <a:off x="48776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4F37E962-5D4A-4977-9C9B-9FF475030F97}"/>
                </a:ext>
              </a:extLst>
            </p:cNvPr>
            <p:cNvGrpSpPr/>
            <p:nvPr/>
          </p:nvGrpSpPr>
          <p:grpSpPr>
            <a:xfrm>
              <a:off x="6014726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15" name="Forma Livre: Forma 14">
                <a:extLst>
                  <a:ext uri="{FF2B5EF4-FFF2-40B4-BE49-F238E27FC236}">
                    <a16:creationId xmlns:a16="http://schemas.microsoft.com/office/drawing/2014/main" id="{64F01799-2C27-4FAB-9755-38B9C0C554EF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Forma Livre: Forma 15">
                <a:extLst>
                  <a:ext uri="{FF2B5EF4-FFF2-40B4-BE49-F238E27FC236}">
                    <a16:creationId xmlns:a16="http://schemas.microsoft.com/office/drawing/2014/main" id="{7B35640F-5B63-4DDC-9535-06D311C00725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F3D89186-8610-4043-9160-F6FBDE2B04F7}"/>
                </a:ext>
              </a:extLst>
            </p:cNvPr>
            <p:cNvGrpSpPr/>
            <p:nvPr/>
          </p:nvGrpSpPr>
          <p:grpSpPr>
            <a:xfrm>
              <a:off x="9100830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21" name="Forma Livre: Forma 20">
                <a:extLst>
                  <a:ext uri="{FF2B5EF4-FFF2-40B4-BE49-F238E27FC236}">
                    <a16:creationId xmlns:a16="http://schemas.microsoft.com/office/drawing/2014/main" id="{1AF9183E-7FC9-4492-BA47-45E41FC38B02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E23781A8-2582-412C-B968-5D6797475710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23" name="Círculo: Vazio 22">
            <a:extLst>
              <a:ext uri="{FF2B5EF4-FFF2-40B4-BE49-F238E27FC236}">
                <a16:creationId xmlns:a16="http://schemas.microsoft.com/office/drawing/2014/main" id="{BD192988-86D5-447F-8F72-F258BAA35D16}"/>
              </a:ext>
            </a:extLst>
          </p:cNvPr>
          <p:cNvSpPr/>
          <p:nvPr/>
        </p:nvSpPr>
        <p:spPr>
          <a:xfrm>
            <a:off x="102657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A87FE74-7FF8-4439-89B7-D31906D197C9}"/>
              </a:ext>
            </a:extLst>
          </p:cNvPr>
          <p:cNvSpPr/>
          <p:nvPr/>
        </p:nvSpPr>
        <p:spPr>
          <a:xfrm>
            <a:off x="282657" y="3216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4" name="Círculo: Vazio 23">
            <a:extLst>
              <a:ext uri="{FF2B5EF4-FFF2-40B4-BE49-F238E27FC236}">
                <a16:creationId xmlns:a16="http://schemas.microsoft.com/office/drawing/2014/main" id="{2186D061-0A7E-4AD9-AAA3-FC061350BAE1}"/>
              </a:ext>
            </a:extLst>
          </p:cNvPr>
          <p:cNvSpPr/>
          <p:nvPr/>
        </p:nvSpPr>
        <p:spPr>
          <a:xfrm>
            <a:off x="1625176" y="3179212"/>
            <a:ext cx="1188000" cy="1188000"/>
          </a:xfrm>
          <a:prstGeom prst="donut">
            <a:avLst>
              <a:gd name="adj" fmla="val 10681"/>
            </a:avLst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5" name="Círculo: Vazio 24">
            <a:extLst>
              <a:ext uri="{FF2B5EF4-FFF2-40B4-BE49-F238E27FC236}">
                <a16:creationId xmlns:a16="http://schemas.microsoft.com/office/drawing/2014/main" id="{C1EE6E18-E3E2-417E-B800-92764B2D7218}"/>
              </a:ext>
            </a:extLst>
          </p:cNvPr>
          <p:cNvSpPr/>
          <p:nvPr/>
        </p:nvSpPr>
        <p:spPr>
          <a:xfrm>
            <a:off x="3177332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Círculo: Vazio 25">
            <a:extLst>
              <a:ext uri="{FF2B5EF4-FFF2-40B4-BE49-F238E27FC236}">
                <a16:creationId xmlns:a16="http://schemas.microsoft.com/office/drawing/2014/main" id="{C7508DB8-6C14-4EEA-AF52-A1DAE43DE3A1}"/>
              </a:ext>
            </a:extLst>
          </p:cNvPr>
          <p:cNvSpPr/>
          <p:nvPr/>
        </p:nvSpPr>
        <p:spPr>
          <a:xfrm>
            <a:off x="4714669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7" name="Círculo: Vazio 26">
            <a:extLst>
              <a:ext uri="{FF2B5EF4-FFF2-40B4-BE49-F238E27FC236}">
                <a16:creationId xmlns:a16="http://schemas.microsoft.com/office/drawing/2014/main" id="{2FB97AEE-90AA-4CBC-A5DC-DDE5AFDFD909}"/>
              </a:ext>
            </a:extLst>
          </p:cNvPr>
          <p:cNvSpPr/>
          <p:nvPr/>
        </p:nvSpPr>
        <p:spPr>
          <a:xfrm>
            <a:off x="6252015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8" name="Círculo: Vazio 27">
            <a:extLst>
              <a:ext uri="{FF2B5EF4-FFF2-40B4-BE49-F238E27FC236}">
                <a16:creationId xmlns:a16="http://schemas.microsoft.com/office/drawing/2014/main" id="{6D1D4535-D250-40AD-8FAB-6F99FB659F90}"/>
              </a:ext>
            </a:extLst>
          </p:cNvPr>
          <p:cNvSpPr/>
          <p:nvPr/>
        </p:nvSpPr>
        <p:spPr>
          <a:xfrm>
            <a:off x="7818988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9" name="Círculo: Vazio 28">
            <a:extLst>
              <a:ext uri="{FF2B5EF4-FFF2-40B4-BE49-F238E27FC236}">
                <a16:creationId xmlns:a16="http://schemas.microsoft.com/office/drawing/2014/main" id="{572F6AC1-AEE9-4974-9A02-C1A267CA22CB}"/>
              </a:ext>
            </a:extLst>
          </p:cNvPr>
          <p:cNvSpPr/>
          <p:nvPr/>
        </p:nvSpPr>
        <p:spPr>
          <a:xfrm>
            <a:off x="9364791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0" name="Círculo: Vazio 29">
            <a:extLst>
              <a:ext uri="{FF2B5EF4-FFF2-40B4-BE49-F238E27FC236}">
                <a16:creationId xmlns:a16="http://schemas.microsoft.com/office/drawing/2014/main" id="{507C053A-7F63-4F5A-895F-DB0CE032F259}"/>
              </a:ext>
            </a:extLst>
          </p:cNvPr>
          <p:cNvSpPr/>
          <p:nvPr/>
        </p:nvSpPr>
        <p:spPr>
          <a:xfrm>
            <a:off x="10914830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E1BF4E07-72A1-47A6-A20C-8D9F2DE73049}"/>
              </a:ext>
            </a:extLst>
          </p:cNvPr>
          <p:cNvSpPr/>
          <p:nvPr/>
        </p:nvSpPr>
        <p:spPr>
          <a:xfrm>
            <a:off x="1811178" y="3341226"/>
            <a:ext cx="828000" cy="82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6E96B226-6AEA-49B9-AE9E-CF2E355542EB}"/>
              </a:ext>
            </a:extLst>
          </p:cNvPr>
          <p:cNvSpPr/>
          <p:nvPr/>
        </p:nvSpPr>
        <p:spPr>
          <a:xfrm>
            <a:off x="3356642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205B2CC4-48A5-404F-B70E-C4E1EF56F56F}"/>
              </a:ext>
            </a:extLst>
          </p:cNvPr>
          <p:cNvSpPr/>
          <p:nvPr/>
        </p:nvSpPr>
        <p:spPr>
          <a:xfrm>
            <a:off x="5243315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6260D1D7-F59D-4F9D-8C32-7FFEEE06A5CD}"/>
              </a:ext>
            </a:extLst>
          </p:cNvPr>
          <p:cNvSpPr/>
          <p:nvPr/>
        </p:nvSpPr>
        <p:spPr>
          <a:xfrm>
            <a:off x="6430635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3F5CDCAE-F45B-4FCA-8714-73A68528E67D}"/>
              </a:ext>
            </a:extLst>
          </p:cNvPr>
          <p:cNvSpPr/>
          <p:nvPr/>
        </p:nvSpPr>
        <p:spPr>
          <a:xfrm>
            <a:off x="7997263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0DD4A82C-7AF0-49B4-9644-E95D7FB6F923}"/>
              </a:ext>
            </a:extLst>
          </p:cNvPr>
          <p:cNvSpPr/>
          <p:nvPr/>
        </p:nvSpPr>
        <p:spPr>
          <a:xfrm>
            <a:off x="9542721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FB48C4EF-160A-4B9D-80E5-FEFF046FBA4F}"/>
              </a:ext>
            </a:extLst>
          </p:cNvPr>
          <p:cNvSpPr/>
          <p:nvPr/>
        </p:nvSpPr>
        <p:spPr>
          <a:xfrm>
            <a:off x="11092417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F9C9028A-04FB-4CE1-BD20-E32F9D2DF9CD}"/>
              </a:ext>
            </a:extLst>
          </p:cNvPr>
          <p:cNvSpPr/>
          <p:nvPr/>
        </p:nvSpPr>
        <p:spPr>
          <a:xfrm>
            <a:off x="235978" y="3416392"/>
            <a:ext cx="915635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1990</a:t>
            </a:r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B45DE0B2-9E9B-45F8-A27B-2B0769B2EFC7}"/>
              </a:ext>
            </a:extLst>
          </p:cNvPr>
          <p:cNvSpPr/>
          <p:nvPr/>
        </p:nvSpPr>
        <p:spPr>
          <a:xfrm>
            <a:off x="1782274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1994</a:t>
            </a:r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99ADCECD-8236-4268-8C87-1CB0808FF415}"/>
              </a:ext>
            </a:extLst>
          </p:cNvPr>
          <p:cNvSpPr/>
          <p:nvPr/>
        </p:nvSpPr>
        <p:spPr>
          <a:xfrm>
            <a:off x="3328571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1998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C9279D4D-6A5F-4C52-895B-F828077C484B}"/>
              </a:ext>
            </a:extLst>
          </p:cNvPr>
          <p:cNvSpPr/>
          <p:nvPr/>
        </p:nvSpPr>
        <p:spPr>
          <a:xfrm>
            <a:off x="4874868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2002</a:t>
            </a:r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0EDFEC33-CE58-43FD-A22D-6A0F523AC584}"/>
              </a:ext>
            </a:extLst>
          </p:cNvPr>
          <p:cNvSpPr/>
          <p:nvPr/>
        </p:nvSpPr>
        <p:spPr>
          <a:xfrm>
            <a:off x="6421165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2006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0E462298-A8CA-4850-A61A-C7F4C4699178}"/>
              </a:ext>
            </a:extLst>
          </p:cNvPr>
          <p:cNvSpPr/>
          <p:nvPr/>
        </p:nvSpPr>
        <p:spPr>
          <a:xfrm>
            <a:off x="7967462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2010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A22AE0CF-877C-40A8-9CA7-23C8D3377D70}"/>
              </a:ext>
            </a:extLst>
          </p:cNvPr>
          <p:cNvSpPr/>
          <p:nvPr/>
        </p:nvSpPr>
        <p:spPr>
          <a:xfrm>
            <a:off x="9513759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2014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94D551B8-C1A3-40E6-A659-53807FEB7022}"/>
              </a:ext>
            </a:extLst>
          </p:cNvPr>
          <p:cNvSpPr/>
          <p:nvPr/>
        </p:nvSpPr>
        <p:spPr>
          <a:xfrm>
            <a:off x="11060055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2018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AA79124-D3E9-422C-B128-03F536587624}"/>
              </a:ext>
            </a:extLst>
          </p:cNvPr>
          <p:cNvSpPr txBox="1"/>
          <p:nvPr/>
        </p:nvSpPr>
        <p:spPr>
          <a:xfrm>
            <a:off x="9022502" y="203706"/>
            <a:ext cx="3024000" cy="54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Plano Real</a:t>
            </a:r>
            <a:endParaRPr lang="pt-BR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8D368C78-A91A-4A9E-9B4E-056A96F67D4A}"/>
              </a:ext>
            </a:extLst>
          </p:cNvPr>
          <p:cNvSpPr txBox="1"/>
          <p:nvPr/>
        </p:nvSpPr>
        <p:spPr>
          <a:xfrm>
            <a:off x="2950127" y="1126114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Equilíbrio das contas do governo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E4FAB20C-471F-40EA-B9C0-4D6F96CA0006}"/>
              </a:ext>
            </a:extLst>
          </p:cNvPr>
          <p:cNvSpPr txBox="1"/>
          <p:nvPr/>
        </p:nvSpPr>
        <p:spPr>
          <a:xfrm>
            <a:off x="2950127" y="1752321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Âncora nominal com a nova moeda o Real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8AAB5595-EF13-4E9D-B44A-4DFA302C2CA6}"/>
              </a:ext>
            </a:extLst>
          </p:cNvPr>
          <p:cNvSpPr txBox="1"/>
          <p:nvPr/>
        </p:nvSpPr>
        <p:spPr>
          <a:xfrm>
            <a:off x="2950127" y="5456968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Crise do peso mexicano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7E2BFECC-E4B3-4182-BBCC-695DBA27A2CB}"/>
              </a:ext>
            </a:extLst>
          </p:cNvPr>
          <p:cNvSpPr txBox="1"/>
          <p:nvPr/>
        </p:nvSpPr>
        <p:spPr>
          <a:xfrm>
            <a:off x="2950127" y="6033978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2000">
                <a:solidFill>
                  <a:srgbClr val="7030A0"/>
                </a:solidFill>
              </a:defRPr>
            </a:lvl1pPr>
          </a:lstStyle>
          <a:p>
            <a:r>
              <a:rPr lang="pt-BR" sz="2400" dirty="0"/>
              <a:t>Superaquecimento da economia</a:t>
            </a:r>
          </a:p>
        </p:txBody>
      </p:sp>
      <p:sp>
        <p:nvSpPr>
          <p:cNvPr id="98" name="CaixaDeTexto 97">
            <a:extLst>
              <a:ext uri="{FF2B5EF4-FFF2-40B4-BE49-F238E27FC236}">
                <a16:creationId xmlns:a16="http://schemas.microsoft.com/office/drawing/2014/main" id="{5061A4C0-9EB1-4BF0-BC32-A2A08DEE48CB}"/>
              </a:ext>
            </a:extLst>
          </p:cNvPr>
          <p:cNvSpPr txBox="1"/>
          <p:nvPr/>
        </p:nvSpPr>
        <p:spPr>
          <a:xfrm>
            <a:off x="406600" y="2358959"/>
            <a:ext cx="613068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713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84373B29-D420-428C-94A4-C4331D76360B}"/>
              </a:ext>
            </a:extLst>
          </p:cNvPr>
          <p:cNvSpPr txBox="1"/>
          <p:nvPr/>
        </p:nvSpPr>
        <p:spPr>
          <a:xfrm>
            <a:off x="1882349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1427</a:t>
            </a:r>
            <a:endParaRPr lang="pt-BR" sz="2000" b="1" dirty="0">
              <a:solidFill>
                <a:srgbClr val="FFC000"/>
              </a:solidFill>
            </a:endParaRPr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49C72E65-6460-4C1C-AAA0-4CD0EB3E9E36}"/>
              </a:ext>
            </a:extLst>
          </p:cNvPr>
          <p:cNvSpPr txBox="1"/>
          <p:nvPr/>
        </p:nvSpPr>
        <p:spPr>
          <a:xfrm>
            <a:off x="3424012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1547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1" name="CaixaDeTexto 100">
            <a:extLst>
              <a:ext uri="{FF2B5EF4-FFF2-40B4-BE49-F238E27FC236}">
                <a16:creationId xmlns:a16="http://schemas.microsoft.com/office/drawing/2014/main" id="{525DE4B1-25FA-4E0B-8A49-8C7E181CEE0B}"/>
              </a:ext>
            </a:extLst>
          </p:cNvPr>
          <p:cNvSpPr txBox="1"/>
          <p:nvPr/>
        </p:nvSpPr>
        <p:spPr>
          <a:xfrm>
            <a:off x="4965674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0E4A3603-46AD-45B8-93AF-F5DAC02FCAE9}"/>
              </a:ext>
            </a:extLst>
          </p:cNvPr>
          <p:cNvSpPr txBox="1"/>
          <p:nvPr/>
        </p:nvSpPr>
        <p:spPr>
          <a:xfrm>
            <a:off x="6507336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1926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D7AD03DA-76F2-4374-89E7-7352E5B3B034}"/>
              </a:ext>
            </a:extLst>
          </p:cNvPr>
          <p:cNvSpPr txBox="1"/>
          <p:nvPr/>
        </p:nvSpPr>
        <p:spPr>
          <a:xfrm>
            <a:off x="8048997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3515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56070EC7-20E0-41DC-A2F6-D58FB8EA45E6}"/>
              </a:ext>
            </a:extLst>
          </p:cNvPr>
          <p:cNvSpPr txBox="1"/>
          <p:nvPr/>
        </p:nvSpPr>
        <p:spPr>
          <a:xfrm>
            <a:off x="9590660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3498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947B06F7-E2E4-4D36-8C1C-31699F35205D}"/>
              </a:ext>
            </a:extLst>
          </p:cNvPr>
          <p:cNvSpPr txBox="1"/>
          <p:nvPr/>
        </p:nvSpPr>
        <p:spPr>
          <a:xfrm>
            <a:off x="11132322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2566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06" name="Agrupar 105">
            <a:extLst>
              <a:ext uri="{FF2B5EF4-FFF2-40B4-BE49-F238E27FC236}">
                <a16:creationId xmlns:a16="http://schemas.microsoft.com/office/drawing/2014/main" id="{BB1C6331-9B60-4187-BDFE-C71995002F97}"/>
              </a:ext>
            </a:extLst>
          </p:cNvPr>
          <p:cNvGrpSpPr/>
          <p:nvPr/>
        </p:nvGrpSpPr>
        <p:grpSpPr>
          <a:xfrm>
            <a:off x="321406" y="2870225"/>
            <a:ext cx="11663444" cy="1874308"/>
            <a:chOff x="524933" y="2562225"/>
            <a:chExt cx="11256389" cy="1874308"/>
          </a:xfrm>
        </p:grpSpPr>
        <p:cxnSp>
          <p:nvCxnSpPr>
            <p:cNvPr id="107" name="Conector reto 106">
              <a:extLst>
                <a:ext uri="{FF2B5EF4-FFF2-40B4-BE49-F238E27FC236}">
                  <a16:creationId xmlns:a16="http://schemas.microsoft.com/office/drawing/2014/main" id="{30F14435-14C4-4D63-8122-36A4FB7734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4933" y="4389438"/>
              <a:ext cx="379942" cy="47095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to 107">
              <a:extLst>
                <a:ext uri="{FF2B5EF4-FFF2-40B4-BE49-F238E27FC236}">
                  <a16:creationId xmlns:a16="http://schemas.microsoft.com/office/drawing/2014/main" id="{0257A8C2-410D-4C0F-AA57-DAB3E1AB4398}"/>
                </a:ext>
              </a:extLst>
            </p:cNvPr>
            <p:cNvCxnSpPr>
              <a:cxnSpLocks/>
            </p:cNvCxnSpPr>
            <p:nvPr/>
          </p:nvCxnSpPr>
          <p:spPr>
            <a:xfrm>
              <a:off x="904875" y="4389439"/>
              <a:ext cx="379942" cy="1269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reto 108">
              <a:extLst>
                <a:ext uri="{FF2B5EF4-FFF2-40B4-BE49-F238E27FC236}">
                  <a16:creationId xmlns:a16="http://schemas.microsoft.com/office/drawing/2014/main" id="{84BECE21-1897-4515-8A4F-058DB5E34F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039" y="3993357"/>
              <a:ext cx="757899" cy="408781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reto 109">
              <a:extLst>
                <a:ext uri="{FF2B5EF4-FFF2-40B4-BE49-F238E27FC236}">
                  <a16:creationId xmlns:a16="http://schemas.microsoft.com/office/drawing/2014/main" id="{77105241-D597-4E97-96E2-4CB47EF843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5650" y="3841750"/>
              <a:ext cx="391452" cy="165100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to 110">
              <a:extLst>
                <a:ext uri="{FF2B5EF4-FFF2-40B4-BE49-F238E27FC236}">
                  <a16:creationId xmlns:a16="http://schemas.microsoft.com/office/drawing/2014/main" id="{5C98D470-D4CC-41C1-8214-8CB45F6A5D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17102" y="3817937"/>
              <a:ext cx="387350" cy="23813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ector reto 111">
              <a:extLst>
                <a:ext uri="{FF2B5EF4-FFF2-40B4-BE49-F238E27FC236}">
                  <a16:creationId xmlns:a16="http://schemas.microsoft.com/office/drawing/2014/main" id="{6E7F1D99-EF6B-46E1-BD7F-5CB6E5B0B5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9293" y="3703637"/>
              <a:ext cx="370945" cy="114300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ector reto 112">
              <a:extLst>
                <a:ext uri="{FF2B5EF4-FFF2-40B4-BE49-F238E27FC236}">
                  <a16:creationId xmlns:a16="http://schemas.microsoft.com/office/drawing/2014/main" id="{F6417BB1-B069-4BDF-BC67-C85ED78F42D6}"/>
                </a:ext>
              </a:extLst>
            </p:cNvPr>
            <p:cNvCxnSpPr>
              <a:cxnSpLocks/>
            </p:cNvCxnSpPr>
            <p:nvPr/>
          </p:nvCxnSpPr>
          <p:spPr>
            <a:xfrm>
              <a:off x="3170238" y="3703637"/>
              <a:ext cx="773113" cy="4603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ector reto 113">
              <a:extLst>
                <a:ext uri="{FF2B5EF4-FFF2-40B4-BE49-F238E27FC236}">
                  <a16:creationId xmlns:a16="http://schemas.microsoft.com/office/drawing/2014/main" id="{2ED0A094-E22A-4147-A691-24C29FF60E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36208" y="4006850"/>
              <a:ext cx="389334" cy="15716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to 114">
              <a:extLst>
                <a:ext uri="{FF2B5EF4-FFF2-40B4-BE49-F238E27FC236}">
                  <a16:creationId xmlns:a16="http://schemas.microsoft.com/office/drawing/2014/main" id="{D292949F-1941-49D6-B3FF-36E7FCE750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5542" y="3897313"/>
              <a:ext cx="383779" cy="10953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ector reto 115">
              <a:extLst>
                <a:ext uri="{FF2B5EF4-FFF2-40B4-BE49-F238E27FC236}">
                  <a16:creationId xmlns:a16="http://schemas.microsoft.com/office/drawing/2014/main" id="{6687A578-E2EF-41EC-B2B9-520519883A02}"/>
                </a:ext>
              </a:extLst>
            </p:cNvPr>
            <p:cNvCxnSpPr>
              <a:cxnSpLocks/>
            </p:cNvCxnSpPr>
            <p:nvPr/>
          </p:nvCxnSpPr>
          <p:spPr>
            <a:xfrm>
              <a:off x="4696487" y="3897313"/>
              <a:ext cx="395025" cy="7481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ector reto 116">
              <a:extLst>
                <a:ext uri="{FF2B5EF4-FFF2-40B4-BE49-F238E27FC236}">
                  <a16:creationId xmlns:a16="http://schemas.microsoft.com/office/drawing/2014/main" id="{DB5C849F-DB01-45F2-93A2-840246D03B8A}"/>
                </a:ext>
              </a:extLst>
            </p:cNvPr>
            <p:cNvCxnSpPr>
              <a:cxnSpLocks/>
            </p:cNvCxnSpPr>
            <p:nvPr/>
          </p:nvCxnSpPr>
          <p:spPr>
            <a:xfrm>
              <a:off x="5091512" y="3972123"/>
              <a:ext cx="375838" cy="3472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ector reto 117">
              <a:extLst>
                <a:ext uri="{FF2B5EF4-FFF2-40B4-BE49-F238E27FC236}">
                  <a16:creationId xmlns:a16="http://schemas.microsoft.com/office/drawing/2014/main" id="{CE2BD0DB-F35D-49E3-899A-AE7E5EF0BE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62457" y="3817937"/>
              <a:ext cx="789118" cy="18891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ector reto 118">
              <a:extLst>
                <a:ext uri="{FF2B5EF4-FFF2-40B4-BE49-F238E27FC236}">
                  <a16:creationId xmlns:a16="http://schemas.microsoft.com/office/drawing/2014/main" id="{73C5960D-DC14-4D9E-A60D-08B35B54F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1576" y="3703637"/>
              <a:ext cx="354012" cy="12620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reto 119">
              <a:extLst>
                <a:ext uri="{FF2B5EF4-FFF2-40B4-BE49-F238E27FC236}">
                  <a16:creationId xmlns:a16="http://schemas.microsoft.com/office/drawing/2014/main" id="{E5169A28-3B5E-4C40-BC60-09F997F371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5588" y="3371850"/>
              <a:ext cx="377825" cy="3317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reto 120">
              <a:extLst>
                <a:ext uri="{FF2B5EF4-FFF2-40B4-BE49-F238E27FC236}">
                  <a16:creationId xmlns:a16="http://schemas.microsoft.com/office/drawing/2014/main" id="{60D48058-F185-4F0B-877A-6A0BA55EE4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413" y="3148013"/>
              <a:ext cx="398463" cy="22383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reto 121">
              <a:extLst>
                <a:ext uri="{FF2B5EF4-FFF2-40B4-BE49-F238E27FC236}">
                  <a16:creationId xmlns:a16="http://schemas.microsoft.com/office/drawing/2014/main" id="{23BC2179-5447-4F8E-A235-4B5559E248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1876" y="2962275"/>
              <a:ext cx="361949" cy="18573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to 122">
              <a:extLst>
                <a:ext uri="{FF2B5EF4-FFF2-40B4-BE49-F238E27FC236}">
                  <a16:creationId xmlns:a16="http://schemas.microsoft.com/office/drawing/2014/main" id="{E51981D5-C8B6-4652-9FDB-DC69314B02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3825" y="2743200"/>
              <a:ext cx="382588" cy="2190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to 123">
              <a:extLst>
                <a:ext uri="{FF2B5EF4-FFF2-40B4-BE49-F238E27FC236}">
                  <a16:creationId xmlns:a16="http://schemas.microsoft.com/office/drawing/2014/main" id="{8342ACDD-AD66-4597-B8B3-5D6B7247DE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26413" y="2667822"/>
              <a:ext cx="385763" cy="7537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reto 124">
              <a:extLst>
                <a:ext uri="{FF2B5EF4-FFF2-40B4-BE49-F238E27FC236}">
                  <a16:creationId xmlns:a16="http://schemas.microsoft.com/office/drawing/2014/main" id="{CA1E53BA-0677-4078-A0A0-D9E0C1616E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12176" y="2562225"/>
              <a:ext cx="376237" cy="10559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reto 125">
              <a:extLst>
                <a:ext uri="{FF2B5EF4-FFF2-40B4-BE49-F238E27FC236}">
                  <a16:creationId xmlns:a16="http://schemas.microsoft.com/office/drawing/2014/main" id="{3EBE83AB-B732-4C43-857C-445E5B088E5F}"/>
                </a:ext>
              </a:extLst>
            </p:cNvPr>
            <p:cNvCxnSpPr>
              <a:cxnSpLocks/>
            </p:cNvCxnSpPr>
            <p:nvPr/>
          </p:nvCxnSpPr>
          <p:spPr>
            <a:xfrm>
              <a:off x="8888413" y="2562225"/>
              <a:ext cx="373832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ector reto 126">
              <a:extLst>
                <a:ext uri="{FF2B5EF4-FFF2-40B4-BE49-F238E27FC236}">
                  <a16:creationId xmlns:a16="http://schemas.microsoft.com/office/drawing/2014/main" id="{3D55129F-EFC9-40C4-A28F-2898A68C5004}"/>
                </a:ext>
              </a:extLst>
            </p:cNvPr>
            <p:cNvCxnSpPr>
              <a:cxnSpLocks/>
            </p:cNvCxnSpPr>
            <p:nvPr/>
          </p:nvCxnSpPr>
          <p:spPr>
            <a:xfrm>
              <a:off x="9254726" y="2586038"/>
              <a:ext cx="383756" cy="15716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ector reto 127">
              <a:extLst>
                <a:ext uri="{FF2B5EF4-FFF2-40B4-BE49-F238E27FC236}">
                  <a16:creationId xmlns:a16="http://schemas.microsoft.com/office/drawing/2014/main" id="{32F58FCB-726D-41FA-8F94-C5E0F37C6066}"/>
                </a:ext>
              </a:extLst>
            </p:cNvPr>
            <p:cNvCxnSpPr>
              <a:cxnSpLocks/>
            </p:cNvCxnSpPr>
            <p:nvPr/>
          </p:nvCxnSpPr>
          <p:spPr>
            <a:xfrm>
              <a:off x="9638482" y="2743200"/>
              <a:ext cx="366313" cy="54610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ector reto 128">
              <a:extLst>
                <a:ext uri="{FF2B5EF4-FFF2-40B4-BE49-F238E27FC236}">
                  <a16:creationId xmlns:a16="http://schemas.microsoft.com/office/drawing/2014/main" id="{1F3B9B94-41BC-4567-B8BE-AD8D5554D431}"/>
                </a:ext>
              </a:extLst>
            </p:cNvPr>
            <p:cNvCxnSpPr>
              <a:cxnSpLocks/>
            </p:cNvCxnSpPr>
            <p:nvPr/>
          </p:nvCxnSpPr>
          <p:spPr>
            <a:xfrm>
              <a:off x="10004795" y="3289301"/>
              <a:ext cx="413968" cy="3444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ector reto 129">
              <a:extLst>
                <a:ext uri="{FF2B5EF4-FFF2-40B4-BE49-F238E27FC236}">
                  <a16:creationId xmlns:a16="http://schemas.microsoft.com/office/drawing/2014/main" id="{1E6057F4-A8C0-4F86-A521-C2666990FE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02888" y="3506788"/>
              <a:ext cx="382188" cy="1270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ector reto 130">
              <a:extLst>
                <a:ext uri="{FF2B5EF4-FFF2-40B4-BE49-F238E27FC236}">
                  <a16:creationId xmlns:a16="http://schemas.microsoft.com/office/drawing/2014/main" id="{8037DCAD-F9DD-45CC-806A-29FA6CDD0C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85076" y="3309938"/>
              <a:ext cx="398093" cy="19685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ector reto 131">
              <a:extLst>
                <a:ext uri="{FF2B5EF4-FFF2-40B4-BE49-F238E27FC236}">
                  <a16:creationId xmlns:a16="http://schemas.microsoft.com/office/drawing/2014/main" id="{5655224B-DC8C-4546-95B9-5AB07D23E5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3300" y="3060834"/>
              <a:ext cx="618022" cy="24910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Agrupar 132">
            <a:extLst>
              <a:ext uri="{FF2B5EF4-FFF2-40B4-BE49-F238E27FC236}">
                <a16:creationId xmlns:a16="http://schemas.microsoft.com/office/drawing/2014/main" id="{B3ACD07F-B204-4884-8C40-7DA0B3221742}"/>
              </a:ext>
            </a:extLst>
          </p:cNvPr>
          <p:cNvGrpSpPr/>
          <p:nvPr/>
        </p:nvGrpSpPr>
        <p:grpSpPr>
          <a:xfrm>
            <a:off x="412474" y="2575724"/>
            <a:ext cx="11234843" cy="2298331"/>
            <a:chOff x="412474" y="2575724"/>
            <a:chExt cx="11234843" cy="2298331"/>
          </a:xfrm>
        </p:grpSpPr>
        <p:pic>
          <p:nvPicPr>
            <p:cNvPr id="134" name="Gráfico 1" descr="Carro">
              <a:extLst>
                <a:ext uri="{FF2B5EF4-FFF2-40B4-BE49-F238E27FC236}">
                  <a16:creationId xmlns:a16="http://schemas.microsoft.com/office/drawing/2014/main" id="{D5AA9D03-CB0B-4C4E-A38E-DA6865880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12474" y="4226055"/>
              <a:ext cx="648000" cy="648000"/>
            </a:xfrm>
            <a:prstGeom prst="rect">
              <a:avLst/>
            </a:prstGeom>
          </p:spPr>
        </p:pic>
        <p:pic>
          <p:nvPicPr>
            <p:cNvPr id="135" name="Gráfico 1" descr="Carro">
              <a:extLst>
                <a:ext uri="{FF2B5EF4-FFF2-40B4-BE49-F238E27FC236}">
                  <a16:creationId xmlns:a16="http://schemas.microsoft.com/office/drawing/2014/main" id="{10177E78-577E-48E1-941E-BDF600B40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20454454">
              <a:off x="1875611" y="3729699"/>
              <a:ext cx="648000" cy="648000"/>
            </a:xfrm>
            <a:prstGeom prst="rect">
              <a:avLst/>
            </a:prstGeom>
          </p:spPr>
        </p:pic>
        <p:pic>
          <p:nvPicPr>
            <p:cNvPr id="136" name="Gráfico 1" descr="Carro">
              <a:extLst>
                <a:ext uri="{FF2B5EF4-FFF2-40B4-BE49-F238E27FC236}">
                  <a16:creationId xmlns:a16="http://schemas.microsoft.com/office/drawing/2014/main" id="{DFBE02AC-F54F-4993-BE89-9FE34F0E3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720280">
              <a:off x="3528164" y="3896371"/>
              <a:ext cx="648000" cy="648000"/>
            </a:xfrm>
            <a:prstGeom prst="rect">
              <a:avLst/>
            </a:prstGeom>
          </p:spPr>
        </p:pic>
        <p:pic>
          <p:nvPicPr>
            <p:cNvPr id="137" name="Gráfico 1" descr="Carro">
              <a:extLst>
                <a:ext uri="{FF2B5EF4-FFF2-40B4-BE49-F238E27FC236}">
                  <a16:creationId xmlns:a16="http://schemas.microsoft.com/office/drawing/2014/main" id="{BF07731E-C9CE-4BA5-9E0F-18BB64C03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427972">
              <a:off x="4932245" y="3821214"/>
              <a:ext cx="648000" cy="648000"/>
            </a:xfrm>
            <a:prstGeom prst="rect">
              <a:avLst/>
            </a:prstGeom>
          </p:spPr>
        </p:pic>
        <p:pic>
          <p:nvPicPr>
            <p:cNvPr id="138" name="Gráfico 1" descr="Carro">
              <a:extLst>
                <a:ext uri="{FF2B5EF4-FFF2-40B4-BE49-F238E27FC236}">
                  <a16:creationId xmlns:a16="http://schemas.microsoft.com/office/drawing/2014/main" id="{A7068F5F-E52A-4175-BD6B-88DA9AE7D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9897617">
              <a:off x="6157997" y="3562036"/>
              <a:ext cx="648000" cy="648000"/>
            </a:xfrm>
            <a:prstGeom prst="rect">
              <a:avLst/>
            </a:prstGeom>
          </p:spPr>
        </p:pic>
        <p:pic>
          <p:nvPicPr>
            <p:cNvPr id="139" name="Gráfico 1" descr="Carro">
              <a:extLst>
                <a:ext uri="{FF2B5EF4-FFF2-40B4-BE49-F238E27FC236}">
                  <a16:creationId xmlns:a16="http://schemas.microsoft.com/office/drawing/2014/main" id="{53EBE079-A175-4EDF-96CF-0D5A6B878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20699257">
              <a:off x="7925575" y="2575724"/>
              <a:ext cx="648000" cy="648000"/>
            </a:xfrm>
            <a:prstGeom prst="rect">
              <a:avLst/>
            </a:prstGeom>
          </p:spPr>
        </p:pic>
        <p:pic>
          <p:nvPicPr>
            <p:cNvPr id="140" name="Gráfico 1" descr="Carro">
              <a:extLst>
                <a:ext uri="{FF2B5EF4-FFF2-40B4-BE49-F238E27FC236}">
                  <a16:creationId xmlns:a16="http://schemas.microsoft.com/office/drawing/2014/main" id="{51ABA6D6-9A28-49E0-ABCA-A8EE0096C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3267697">
              <a:off x="9777480" y="2944265"/>
              <a:ext cx="648000" cy="648000"/>
            </a:xfrm>
            <a:prstGeom prst="rect">
              <a:avLst/>
            </a:prstGeom>
          </p:spPr>
        </p:pic>
        <p:pic>
          <p:nvPicPr>
            <p:cNvPr id="141" name="Gráfico 1" descr="Carro">
              <a:extLst>
                <a:ext uri="{FF2B5EF4-FFF2-40B4-BE49-F238E27FC236}">
                  <a16:creationId xmlns:a16="http://schemas.microsoft.com/office/drawing/2014/main" id="{662F3353-D13E-417D-ACD0-BA3E65E6A5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20300515">
              <a:off x="10999317" y="3145183"/>
              <a:ext cx="648000" cy="648000"/>
            </a:xfrm>
            <a:prstGeom prst="rect">
              <a:avLst/>
            </a:prstGeom>
          </p:spPr>
        </p:pic>
      </p:grpSp>
      <p:sp>
        <p:nvSpPr>
          <p:cNvPr id="92" name="CaixaDeTexto 91">
            <a:extLst>
              <a:ext uri="{FF2B5EF4-FFF2-40B4-BE49-F238E27FC236}">
                <a16:creationId xmlns:a16="http://schemas.microsoft.com/office/drawing/2014/main" id="{6DF06136-7383-465D-B581-EFD4B6D06A81}"/>
              </a:ext>
            </a:extLst>
          </p:cNvPr>
          <p:cNvSpPr txBox="1"/>
          <p:nvPr/>
        </p:nvSpPr>
        <p:spPr>
          <a:xfrm>
            <a:off x="136385" y="4805301"/>
            <a:ext cx="2810050" cy="408623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rgbClr val="FFC000"/>
                </a:solidFill>
              </a:rPr>
              <a:t>Vendas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anuais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em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milhares</a:t>
            </a:r>
            <a:endParaRPr lang="pt-BR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268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5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9CCBA37-2C58-44B6-9071-8E6F0F852F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371"/>
          <a:stretch/>
        </p:blipFill>
        <p:spPr>
          <a:xfrm>
            <a:off x="-919" y="-14689"/>
            <a:ext cx="13346942" cy="6877453"/>
          </a:xfrm>
          <a:prstGeom prst="rect">
            <a:avLst/>
          </a:prstGeom>
        </p:spPr>
      </p:pic>
      <p:sp>
        <p:nvSpPr>
          <p:cNvPr id="53" name="Retângulo 52">
            <a:extLst>
              <a:ext uri="{FF2B5EF4-FFF2-40B4-BE49-F238E27FC236}">
                <a16:creationId xmlns:a16="http://schemas.microsoft.com/office/drawing/2014/main" id="{2256B6E0-18EF-4C0E-8C0D-00202617988C}"/>
              </a:ext>
            </a:extLst>
          </p:cNvPr>
          <p:cNvSpPr/>
          <p:nvPr/>
        </p:nvSpPr>
        <p:spPr>
          <a:xfrm>
            <a:off x="11193" y="-19453"/>
            <a:ext cx="12329054" cy="6877453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AD533512-5BEA-469A-86C6-64EC4AB0B81B}"/>
              </a:ext>
            </a:extLst>
          </p:cNvPr>
          <p:cNvGrpSpPr/>
          <p:nvPr/>
        </p:nvGrpSpPr>
        <p:grpSpPr>
          <a:xfrm>
            <a:off x="-154764" y="2818319"/>
            <a:ext cx="12495594" cy="1800000"/>
            <a:chOff x="-154764" y="2818319"/>
            <a:chExt cx="12495594" cy="1800000"/>
          </a:xfrm>
          <a:solidFill>
            <a:srgbClr val="0099CC"/>
          </a:solidFill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8286CB35-4501-4D62-90C0-9B1664470971}"/>
                </a:ext>
              </a:extLst>
            </p:cNvPr>
            <p:cNvGrpSpPr/>
            <p:nvPr/>
          </p:nvGrpSpPr>
          <p:grpSpPr>
            <a:xfrm>
              <a:off x="-154764" y="2818319"/>
              <a:ext cx="3242117" cy="1800000"/>
              <a:chOff x="953311" y="2081719"/>
              <a:chExt cx="4123784" cy="2160000"/>
            </a:xfrm>
            <a:grpFill/>
          </p:grpSpPr>
          <p:sp>
            <p:nvSpPr>
              <p:cNvPr id="11" name="Forma Livre: Forma 10">
                <a:extLst>
                  <a:ext uri="{FF2B5EF4-FFF2-40B4-BE49-F238E27FC236}">
                    <a16:creationId xmlns:a16="http://schemas.microsoft.com/office/drawing/2014/main" id="{739AA1BC-F719-4734-9BFD-FB28A2843ECA}"/>
                  </a:ext>
                </a:extLst>
              </p:cNvPr>
              <p:cNvSpPr/>
              <p:nvPr/>
            </p:nvSpPr>
            <p:spPr>
              <a:xfrm>
                <a:off x="2917095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" name="Forma Livre: Forma 9">
                <a:extLst>
                  <a:ext uri="{FF2B5EF4-FFF2-40B4-BE49-F238E27FC236}">
                    <a16:creationId xmlns:a16="http://schemas.microsoft.com/office/drawing/2014/main" id="{D162E838-075C-43AA-ABAC-31EFF725CE0E}"/>
                  </a:ext>
                </a:extLst>
              </p:cNvPr>
              <p:cNvSpPr/>
              <p:nvPr/>
            </p:nvSpPr>
            <p:spPr>
              <a:xfrm>
                <a:off x="9533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1DB83D41-3852-4C8E-B7A0-402856B10206}"/>
                </a:ext>
              </a:extLst>
            </p:cNvPr>
            <p:cNvGrpSpPr/>
            <p:nvPr/>
          </p:nvGrpSpPr>
          <p:grpSpPr>
            <a:xfrm>
              <a:off x="2929755" y="2818319"/>
              <a:ext cx="3240000" cy="1800000"/>
              <a:chOff x="4877611" y="2081719"/>
              <a:chExt cx="4121091" cy="2160000"/>
            </a:xfrm>
            <a:grpFill/>
          </p:grpSpPr>
          <p:sp>
            <p:nvSpPr>
              <p:cNvPr id="13" name="Forma Livre: Forma 12">
                <a:extLst>
                  <a:ext uri="{FF2B5EF4-FFF2-40B4-BE49-F238E27FC236}">
                    <a16:creationId xmlns:a16="http://schemas.microsoft.com/office/drawing/2014/main" id="{B9F11E30-86C9-4AFD-A97B-23FEC8C8ECDE}"/>
                  </a:ext>
                </a:extLst>
              </p:cNvPr>
              <p:cNvSpPr/>
              <p:nvPr/>
            </p:nvSpPr>
            <p:spPr>
              <a:xfrm>
                <a:off x="6838702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4661487D-ACAD-436E-A674-B95B6663404E}"/>
                  </a:ext>
                </a:extLst>
              </p:cNvPr>
              <p:cNvSpPr/>
              <p:nvPr/>
            </p:nvSpPr>
            <p:spPr>
              <a:xfrm>
                <a:off x="48776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4F37E962-5D4A-4977-9C9B-9FF475030F97}"/>
                </a:ext>
              </a:extLst>
            </p:cNvPr>
            <p:cNvGrpSpPr/>
            <p:nvPr/>
          </p:nvGrpSpPr>
          <p:grpSpPr>
            <a:xfrm>
              <a:off x="6014726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15" name="Forma Livre: Forma 14">
                <a:extLst>
                  <a:ext uri="{FF2B5EF4-FFF2-40B4-BE49-F238E27FC236}">
                    <a16:creationId xmlns:a16="http://schemas.microsoft.com/office/drawing/2014/main" id="{64F01799-2C27-4FAB-9755-38B9C0C554EF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Forma Livre: Forma 15">
                <a:extLst>
                  <a:ext uri="{FF2B5EF4-FFF2-40B4-BE49-F238E27FC236}">
                    <a16:creationId xmlns:a16="http://schemas.microsoft.com/office/drawing/2014/main" id="{7B35640F-5B63-4DDC-9535-06D311C00725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F3D89186-8610-4043-9160-F6FBDE2B04F7}"/>
                </a:ext>
              </a:extLst>
            </p:cNvPr>
            <p:cNvGrpSpPr/>
            <p:nvPr/>
          </p:nvGrpSpPr>
          <p:grpSpPr>
            <a:xfrm>
              <a:off x="9100830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21" name="Forma Livre: Forma 20">
                <a:extLst>
                  <a:ext uri="{FF2B5EF4-FFF2-40B4-BE49-F238E27FC236}">
                    <a16:creationId xmlns:a16="http://schemas.microsoft.com/office/drawing/2014/main" id="{1AF9183E-7FC9-4492-BA47-45E41FC38B02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E23781A8-2582-412C-B968-5D6797475710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23" name="Círculo: Vazio 22">
            <a:extLst>
              <a:ext uri="{FF2B5EF4-FFF2-40B4-BE49-F238E27FC236}">
                <a16:creationId xmlns:a16="http://schemas.microsoft.com/office/drawing/2014/main" id="{BD192988-86D5-447F-8F72-F258BAA35D16}"/>
              </a:ext>
            </a:extLst>
          </p:cNvPr>
          <p:cNvSpPr/>
          <p:nvPr/>
        </p:nvSpPr>
        <p:spPr>
          <a:xfrm>
            <a:off x="102657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A87FE74-7FF8-4439-89B7-D31906D197C9}"/>
              </a:ext>
            </a:extLst>
          </p:cNvPr>
          <p:cNvSpPr/>
          <p:nvPr/>
        </p:nvSpPr>
        <p:spPr>
          <a:xfrm>
            <a:off x="282657" y="3216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4" name="Círculo: Vazio 23">
            <a:extLst>
              <a:ext uri="{FF2B5EF4-FFF2-40B4-BE49-F238E27FC236}">
                <a16:creationId xmlns:a16="http://schemas.microsoft.com/office/drawing/2014/main" id="{2186D061-0A7E-4AD9-AAA3-FC061350BAE1}"/>
              </a:ext>
            </a:extLst>
          </p:cNvPr>
          <p:cNvSpPr/>
          <p:nvPr/>
        </p:nvSpPr>
        <p:spPr>
          <a:xfrm>
            <a:off x="1625176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5" name="Círculo: Vazio 24">
            <a:extLst>
              <a:ext uri="{FF2B5EF4-FFF2-40B4-BE49-F238E27FC236}">
                <a16:creationId xmlns:a16="http://schemas.microsoft.com/office/drawing/2014/main" id="{C1EE6E18-E3E2-417E-B800-92764B2D7218}"/>
              </a:ext>
            </a:extLst>
          </p:cNvPr>
          <p:cNvSpPr/>
          <p:nvPr/>
        </p:nvSpPr>
        <p:spPr>
          <a:xfrm>
            <a:off x="3177332" y="3055387"/>
            <a:ext cx="1188000" cy="1188000"/>
          </a:xfrm>
          <a:prstGeom prst="donut">
            <a:avLst>
              <a:gd name="adj" fmla="val 10681"/>
            </a:avLst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Círculo: Vazio 25">
            <a:extLst>
              <a:ext uri="{FF2B5EF4-FFF2-40B4-BE49-F238E27FC236}">
                <a16:creationId xmlns:a16="http://schemas.microsoft.com/office/drawing/2014/main" id="{C7508DB8-6C14-4EEA-AF52-A1DAE43DE3A1}"/>
              </a:ext>
            </a:extLst>
          </p:cNvPr>
          <p:cNvSpPr/>
          <p:nvPr/>
        </p:nvSpPr>
        <p:spPr>
          <a:xfrm>
            <a:off x="4714669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7" name="Círculo: Vazio 26">
            <a:extLst>
              <a:ext uri="{FF2B5EF4-FFF2-40B4-BE49-F238E27FC236}">
                <a16:creationId xmlns:a16="http://schemas.microsoft.com/office/drawing/2014/main" id="{2FB97AEE-90AA-4CBC-A5DC-DDE5AFDFD909}"/>
              </a:ext>
            </a:extLst>
          </p:cNvPr>
          <p:cNvSpPr/>
          <p:nvPr/>
        </p:nvSpPr>
        <p:spPr>
          <a:xfrm>
            <a:off x="6252015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8" name="Círculo: Vazio 27">
            <a:extLst>
              <a:ext uri="{FF2B5EF4-FFF2-40B4-BE49-F238E27FC236}">
                <a16:creationId xmlns:a16="http://schemas.microsoft.com/office/drawing/2014/main" id="{6D1D4535-D250-40AD-8FAB-6F99FB659F90}"/>
              </a:ext>
            </a:extLst>
          </p:cNvPr>
          <p:cNvSpPr/>
          <p:nvPr/>
        </p:nvSpPr>
        <p:spPr>
          <a:xfrm>
            <a:off x="7818988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9" name="Círculo: Vazio 28">
            <a:extLst>
              <a:ext uri="{FF2B5EF4-FFF2-40B4-BE49-F238E27FC236}">
                <a16:creationId xmlns:a16="http://schemas.microsoft.com/office/drawing/2014/main" id="{572F6AC1-AEE9-4974-9A02-C1A267CA22CB}"/>
              </a:ext>
            </a:extLst>
          </p:cNvPr>
          <p:cNvSpPr/>
          <p:nvPr/>
        </p:nvSpPr>
        <p:spPr>
          <a:xfrm>
            <a:off x="9364791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0" name="Círculo: Vazio 29">
            <a:extLst>
              <a:ext uri="{FF2B5EF4-FFF2-40B4-BE49-F238E27FC236}">
                <a16:creationId xmlns:a16="http://schemas.microsoft.com/office/drawing/2014/main" id="{507C053A-7F63-4F5A-895F-DB0CE032F259}"/>
              </a:ext>
            </a:extLst>
          </p:cNvPr>
          <p:cNvSpPr/>
          <p:nvPr/>
        </p:nvSpPr>
        <p:spPr>
          <a:xfrm>
            <a:off x="10914830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E1BF4E07-72A1-47A6-A20C-8D9F2DE73049}"/>
              </a:ext>
            </a:extLst>
          </p:cNvPr>
          <p:cNvSpPr/>
          <p:nvPr/>
        </p:nvSpPr>
        <p:spPr>
          <a:xfrm>
            <a:off x="1811178" y="3341226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6E96B226-6AEA-49B9-AE9E-CF2E355542EB}"/>
              </a:ext>
            </a:extLst>
          </p:cNvPr>
          <p:cNvSpPr/>
          <p:nvPr/>
        </p:nvSpPr>
        <p:spPr>
          <a:xfrm>
            <a:off x="3356642" y="3234337"/>
            <a:ext cx="828000" cy="82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205B2CC4-48A5-404F-B70E-C4E1EF56F56F}"/>
              </a:ext>
            </a:extLst>
          </p:cNvPr>
          <p:cNvSpPr/>
          <p:nvPr/>
        </p:nvSpPr>
        <p:spPr>
          <a:xfrm>
            <a:off x="4893634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6260D1D7-F59D-4F9D-8C32-7FFEEE06A5CD}"/>
              </a:ext>
            </a:extLst>
          </p:cNvPr>
          <p:cNvSpPr/>
          <p:nvPr/>
        </p:nvSpPr>
        <p:spPr>
          <a:xfrm>
            <a:off x="6430635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3F5CDCAE-F45B-4FCA-8714-73A68528E67D}"/>
              </a:ext>
            </a:extLst>
          </p:cNvPr>
          <p:cNvSpPr/>
          <p:nvPr/>
        </p:nvSpPr>
        <p:spPr>
          <a:xfrm>
            <a:off x="7997263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0DD4A82C-7AF0-49B4-9644-E95D7FB6F923}"/>
              </a:ext>
            </a:extLst>
          </p:cNvPr>
          <p:cNvSpPr/>
          <p:nvPr/>
        </p:nvSpPr>
        <p:spPr>
          <a:xfrm>
            <a:off x="9542721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FB48C4EF-160A-4B9D-80E5-FEFF046FBA4F}"/>
              </a:ext>
            </a:extLst>
          </p:cNvPr>
          <p:cNvSpPr/>
          <p:nvPr/>
        </p:nvSpPr>
        <p:spPr>
          <a:xfrm>
            <a:off x="11092417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F9C9028A-04FB-4CE1-BD20-E32F9D2DF9CD}"/>
              </a:ext>
            </a:extLst>
          </p:cNvPr>
          <p:cNvSpPr/>
          <p:nvPr/>
        </p:nvSpPr>
        <p:spPr>
          <a:xfrm>
            <a:off x="235978" y="3416392"/>
            <a:ext cx="915635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1990</a:t>
            </a:r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B45DE0B2-9E9B-45F8-A27B-2B0769B2EFC7}"/>
              </a:ext>
            </a:extLst>
          </p:cNvPr>
          <p:cNvSpPr/>
          <p:nvPr/>
        </p:nvSpPr>
        <p:spPr>
          <a:xfrm>
            <a:off x="1782274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1994</a:t>
            </a:r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99ADCECD-8236-4268-8C87-1CB0808FF415}"/>
              </a:ext>
            </a:extLst>
          </p:cNvPr>
          <p:cNvSpPr/>
          <p:nvPr/>
        </p:nvSpPr>
        <p:spPr>
          <a:xfrm>
            <a:off x="3328571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1998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C9279D4D-6A5F-4C52-895B-F828077C484B}"/>
              </a:ext>
            </a:extLst>
          </p:cNvPr>
          <p:cNvSpPr/>
          <p:nvPr/>
        </p:nvSpPr>
        <p:spPr>
          <a:xfrm>
            <a:off x="4874868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2002</a:t>
            </a:r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0EDFEC33-CE58-43FD-A22D-6A0F523AC584}"/>
              </a:ext>
            </a:extLst>
          </p:cNvPr>
          <p:cNvSpPr/>
          <p:nvPr/>
        </p:nvSpPr>
        <p:spPr>
          <a:xfrm>
            <a:off x="6421165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2006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0E462298-A8CA-4850-A61A-C7F4C4699178}"/>
              </a:ext>
            </a:extLst>
          </p:cNvPr>
          <p:cNvSpPr/>
          <p:nvPr/>
        </p:nvSpPr>
        <p:spPr>
          <a:xfrm>
            <a:off x="7967462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2010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A22AE0CF-877C-40A8-9CA7-23C8D3377D70}"/>
              </a:ext>
            </a:extLst>
          </p:cNvPr>
          <p:cNvSpPr/>
          <p:nvPr/>
        </p:nvSpPr>
        <p:spPr>
          <a:xfrm>
            <a:off x="9513759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2014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94D551B8-C1A3-40E6-A659-53807FEB7022}"/>
              </a:ext>
            </a:extLst>
          </p:cNvPr>
          <p:cNvSpPr/>
          <p:nvPr/>
        </p:nvSpPr>
        <p:spPr>
          <a:xfrm>
            <a:off x="11060055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2018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AA79124-D3E9-422C-B128-03F536587624}"/>
              </a:ext>
            </a:extLst>
          </p:cNvPr>
          <p:cNvSpPr txBox="1"/>
          <p:nvPr/>
        </p:nvSpPr>
        <p:spPr>
          <a:xfrm>
            <a:off x="9022502" y="203706"/>
            <a:ext cx="3024000" cy="54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2° </a:t>
            </a:r>
            <a:r>
              <a:rPr lang="en-US" sz="2800" b="1" dirty="0" err="1">
                <a:solidFill>
                  <a:schemeClr val="accent5">
                    <a:lumMod val="50000"/>
                  </a:schemeClr>
                </a:solidFill>
              </a:rPr>
              <a:t>Governo</a:t>
            </a: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 FHC</a:t>
            </a:r>
            <a:endParaRPr lang="pt-BR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8D368C78-A91A-4A9E-9B4E-056A96F67D4A}"/>
              </a:ext>
            </a:extLst>
          </p:cNvPr>
          <p:cNvSpPr txBox="1"/>
          <p:nvPr/>
        </p:nvSpPr>
        <p:spPr>
          <a:xfrm>
            <a:off x="2950127" y="1126114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Privatização, fim dos monopólios estatais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E4FAB20C-471F-40EA-B9C0-4D6F96CA0006}"/>
              </a:ext>
            </a:extLst>
          </p:cNvPr>
          <p:cNvSpPr txBox="1"/>
          <p:nvPr/>
        </p:nvSpPr>
        <p:spPr>
          <a:xfrm>
            <a:off x="2950127" y="1748453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Lei de Responsabilidade Fiscal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8AAB5595-EF13-4E9D-B44A-4DFA302C2CA6}"/>
              </a:ext>
            </a:extLst>
          </p:cNvPr>
          <p:cNvSpPr txBox="1"/>
          <p:nvPr/>
        </p:nvSpPr>
        <p:spPr>
          <a:xfrm>
            <a:off x="2950127" y="5456971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Criação de agências reguladoras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7E2BFECC-E4B3-4182-BBCC-695DBA27A2CB}"/>
              </a:ext>
            </a:extLst>
          </p:cNvPr>
          <p:cNvSpPr txBox="1"/>
          <p:nvPr/>
        </p:nvSpPr>
        <p:spPr>
          <a:xfrm>
            <a:off x="2950127" y="6036886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As crises dos gigantes asiáticos e do .com</a:t>
            </a:r>
          </a:p>
        </p:txBody>
      </p:sp>
      <p:sp>
        <p:nvSpPr>
          <p:cNvPr id="97" name="CaixaDeTexto 96">
            <a:extLst>
              <a:ext uri="{FF2B5EF4-FFF2-40B4-BE49-F238E27FC236}">
                <a16:creationId xmlns:a16="http://schemas.microsoft.com/office/drawing/2014/main" id="{52265191-2F07-4186-8C08-15922FAEEF99}"/>
              </a:ext>
            </a:extLst>
          </p:cNvPr>
          <p:cNvSpPr txBox="1"/>
          <p:nvPr/>
        </p:nvSpPr>
        <p:spPr>
          <a:xfrm>
            <a:off x="406600" y="2341374"/>
            <a:ext cx="613068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713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8" name="CaixaDeTexto 97">
            <a:extLst>
              <a:ext uri="{FF2B5EF4-FFF2-40B4-BE49-F238E27FC236}">
                <a16:creationId xmlns:a16="http://schemas.microsoft.com/office/drawing/2014/main" id="{6D3B01A5-D2C6-4B37-B8F8-9C4C806E33AA}"/>
              </a:ext>
            </a:extLst>
          </p:cNvPr>
          <p:cNvSpPr txBox="1"/>
          <p:nvPr/>
        </p:nvSpPr>
        <p:spPr>
          <a:xfrm>
            <a:off x="1882349" y="234137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1427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17F9880E-3895-4CC0-9043-BE898CB88492}"/>
              </a:ext>
            </a:extLst>
          </p:cNvPr>
          <p:cNvSpPr txBox="1"/>
          <p:nvPr/>
        </p:nvSpPr>
        <p:spPr>
          <a:xfrm>
            <a:off x="3424012" y="234137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1547</a:t>
            </a:r>
            <a:endParaRPr lang="pt-BR" sz="2000" b="1" dirty="0">
              <a:solidFill>
                <a:srgbClr val="FFC000"/>
              </a:solidFill>
            </a:endParaRPr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8E32C14B-5CD8-4FF4-B353-71380AB35AAF}"/>
              </a:ext>
            </a:extLst>
          </p:cNvPr>
          <p:cNvSpPr txBox="1"/>
          <p:nvPr/>
        </p:nvSpPr>
        <p:spPr>
          <a:xfrm>
            <a:off x="4965674" y="234137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1" name="CaixaDeTexto 100">
            <a:extLst>
              <a:ext uri="{FF2B5EF4-FFF2-40B4-BE49-F238E27FC236}">
                <a16:creationId xmlns:a16="http://schemas.microsoft.com/office/drawing/2014/main" id="{0EB7B126-70B1-430D-B1F3-28540DC4344D}"/>
              </a:ext>
            </a:extLst>
          </p:cNvPr>
          <p:cNvSpPr txBox="1"/>
          <p:nvPr/>
        </p:nvSpPr>
        <p:spPr>
          <a:xfrm>
            <a:off x="6507336" y="234137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1926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F3C2B8FA-DA99-4F08-AC9A-F2B8514CAE27}"/>
              </a:ext>
            </a:extLst>
          </p:cNvPr>
          <p:cNvSpPr txBox="1"/>
          <p:nvPr/>
        </p:nvSpPr>
        <p:spPr>
          <a:xfrm>
            <a:off x="8048997" y="234137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3515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BBE82CB5-2465-4D27-88ED-E8AFCD81F4A0}"/>
              </a:ext>
            </a:extLst>
          </p:cNvPr>
          <p:cNvSpPr txBox="1"/>
          <p:nvPr/>
        </p:nvSpPr>
        <p:spPr>
          <a:xfrm>
            <a:off x="9590660" y="234137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3498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2739CB85-9B7D-4C35-8DCC-AC4FD356B40B}"/>
              </a:ext>
            </a:extLst>
          </p:cNvPr>
          <p:cNvSpPr txBox="1"/>
          <p:nvPr/>
        </p:nvSpPr>
        <p:spPr>
          <a:xfrm>
            <a:off x="11132322" y="2341374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2566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05" name="Agrupar 104">
            <a:extLst>
              <a:ext uri="{FF2B5EF4-FFF2-40B4-BE49-F238E27FC236}">
                <a16:creationId xmlns:a16="http://schemas.microsoft.com/office/drawing/2014/main" id="{3D49CF10-6CF6-4364-866E-E547D9E715F1}"/>
              </a:ext>
            </a:extLst>
          </p:cNvPr>
          <p:cNvGrpSpPr/>
          <p:nvPr/>
        </p:nvGrpSpPr>
        <p:grpSpPr>
          <a:xfrm>
            <a:off x="321406" y="2870225"/>
            <a:ext cx="11663444" cy="1874308"/>
            <a:chOff x="524933" y="2562225"/>
            <a:chExt cx="11256389" cy="1874308"/>
          </a:xfrm>
        </p:grpSpPr>
        <p:cxnSp>
          <p:nvCxnSpPr>
            <p:cNvPr id="106" name="Conector reto 105">
              <a:extLst>
                <a:ext uri="{FF2B5EF4-FFF2-40B4-BE49-F238E27FC236}">
                  <a16:creationId xmlns:a16="http://schemas.microsoft.com/office/drawing/2014/main" id="{03FB37F8-4327-4886-B0CC-57479E5332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4933" y="4389438"/>
              <a:ext cx="379942" cy="47095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to 106">
              <a:extLst>
                <a:ext uri="{FF2B5EF4-FFF2-40B4-BE49-F238E27FC236}">
                  <a16:creationId xmlns:a16="http://schemas.microsoft.com/office/drawing/2014/main" id="{A22575EA-DE37-4A07-B99A-9AF57F8562DD}"/>
                </a:ext>
              </a:extLst>
            </p:cNvPr>
            <p:cNvCxnSpPr>
              <a:cxnSpLocks/>
            </p:cNvCxnSpPr>
            <p:nvPr/>
          </p:nvCxnSpPr>
          <p:spPr>
            <a:xfrm>
              <a:off x="904875" y="4389439"/>
              <a:ext cx="379942" cy="1269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to 107">
              <a:extLst>
                <a:ext uri="{FF2B5EF4-FFF2-40B4-BE49-F238E27FC236}">
                  <a16:creationId xmlns:a16="http://schemas.microsoft.com/office/drawing/2014/main" id="{0C840F54-36B5-48FB-8604-A3F80F1807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039" y="3993357"/>
              <a:ext cx="757899" cy="40878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reto 108">
              <a:extLst>
                <a:ext uri="{FF2B5EF4-FFF2-40B4-BE49-F238E27FC236}">
                  <a16:creationId xmlns:a16="http://schemas.microsoft.com/office/drawing/2014/main" id="{B222B59D-EB01-4B10-B6D6-2B0F8FD9B5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5650" y="3841750"/>
              <a:ext cx="391452" cy="1651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reto 109">
              <a:extLst>
                <a:ext uri="{FF2B5EF4-FFF2-40B4-BE49-F238E27FC236}">
                  <a16:creationId xmlns:a16="http://schemas.microsoft.com/office/drawing/2014/main" id="{109F27F2-5F48-4D0F-BFEA-D77904FA89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17102" y="3817937"/>
              <a:ext cx="387350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to 110">
              <a:extLst>
                <a:ext uri="{FF2B5EF4-FFF2-40B4-BE49-F238E27FC236}">
                  <a16:creationId xmlns:a16="http://schemas.microsoft.com/office/drawing/2014/main" id="{BDE7B3CB-1260-4691-B80F-1623524B08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9293" y="3703637"/>
              <a:ext cx="370945" cy="1143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ector reto 111">
              <a:extLst>
                <a:ext uri="{FF2B5EF4-FFF2-40B4-BE49-F238E27FC236}">
                  <a16:creationId xmlns:a16="http://schemas.microsoft.com/office/drawing/2014/main" id="{50FBF4E8-90AF-4C26-A6C8-E3D68DD78990}"/>
                </a:ext>
              </a:extLst>
            </p:cNvPr>
            <p:cNvCxnSpPr>
              <a:cxnSpLocks/>
            </p:cNvCxnSpPr>
            <p:nvPr/>
          </p:nvCxnSpPr>
          <p:spPr>
            <a:xfrm>
              <a:off x="3170238" y="3703637"/>
              <a:ext cx="773113" cy="460376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ector reto 112">
              <a:extLst>
                <a:ext uri="{FF2B5EF4-FFF2-40B4-BE49-F238E27FC236}">
                  <a16:creationId xmlns:a16="http://schemas.microsoft.com/office/drawing/2014/main" id="{68A16C30-82D3-4B2F-BF3E-D4E047F674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36208" y="4006850"/>
              <a:ext cx="389334" cy="157163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ector reto 113">
              <a:extLst>
                <a:ext uri="{FF2B5EF4-FFF2-40B4-BE49-F238E27FC236}">
                  <a16:creationId xmlns:a16="http://schemas.microsoft.com/office/drawing/2014/main" id="{33B4CDE7-FF3C-4F31-B3EA-44020FC9B9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5542" y="3897313"/>
              <a:ext cx="383779" cy="109537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to 114">
              <a:extLst>
                <a:ext uri="{FF2B5EF4-FFF2-40B4-BE49-F238E27FC236}">
                  <a16:creationId xmlns:a16="http://schemas.microsoft.com/office/drawing/2014/main" id="{715CAF35-2421-4877-97BD-D7B559CD5DBD}"/>
                </a:ext>
              </a:extLst>
            </p:cNvPr>
            <p:cNvCxnSpPr>
              <a:cxnSpLocks/>
            </p:cNvCxnSpPr>
            <p:nvPr/>
          </p:nvCxnSpPr>
          <p:spPr>
            <a:xfrm>
              <a:off x="4696487" y="3897313"/>
              <a:ext cx="395025" cy="7481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ector reto 115">
              <a:extLst>
                <a:ext uri="{FF2B5EF4-FFF2-40B4-BE49-F238E27FC236}">
                  <a16:creationId xmlns:a16="http://schemas.microsoft.com/office/drawing/2014/main" id="{C93E89F6-8AB3-4132-B77E-2716AA7E51FA}"/>
                </a:ext>
              </a:extLst>
            </p:cNvPr>
            <p:cNvCxnSpPr>
              <a:cxnSpLocks/>
            </p:cNvCxnSpPr>
            <p:nvPr/>
          </p:nvCxnSpPr>
          <p:spPr>
            <a:xfrm>
              <a:off x="5091512" y="3972123"/>
              <a:ext cx="375838" cy="3472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ector reto 116">
              <a:extLst>
                <a:ext uri="{FF2B5EF4-FFF2-40B4-BE49-F238E27FC236}">
                  <a16:creationId xmlns:a16="http://schemas.microsoft.com/office/drawing/2014/main" id="{2A36C4F8-EF86-4372-BD54-A605CE5AE4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62457" y="3817937"/>
              <a:ext cx="789118" cy="18891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ector reto 117">
              <a:extLst>
                <a:ext uri="{FF2B5EF4-FFF2-40B4-BE49-F238E27FC236}">
                  <a16:creationId xmlns:a16="http://schemas.microsoft.com/office/drawing/2014/main" id="{65C04262-D0E1-4A32-9F50-07AEFEEFF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1576" y="3703637"/>
              <a:ext cx="354012" cy="12620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ector reto 118">
              <a:extLst>
                <a:ext uri="{FF2B5EF4-FFF2-40B4-BE49-F238E27FC236}">
                  <a16:creationId xmlns:a16="http://schemas.microsoft.com/office/drawing/2014/main" id="{A2796635-ACD3-4CED-A927-DE90B9AC16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5588" y="3371850"/>
              <a:ext cx="377825" cy="3317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reto 119">
              <a:extLst>
                <a:ext uri="{FF2B5EF4-FFF2-40B4-BE49-F238E27FC236}">
                  <a16:creationId xmlns:a16="http://schemas.microsoft.com/office/drawing/2014/main" id="{260546A5-FD4E-4597-9E09-9DE10197C8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413" y="3148013"/>
              <a:ext cx="398463" cy="22383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reto 120">
              <a:extLst>
                <a:ext uri="{FF2B5EF4-FFF2-40B4-BE49-F238E27FC236}">
                  <a16:creationId xmlns:a16="http://schemas.microsoft.com/office/drawing/2014/main" id="{8A92956F-AC22-4A2D-BAC8-536E2BE3BE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1876" y="2962275"/>
              <a:ext cx="361949" cy="18573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reto 121">
              <a:extLst>
                <a:ext uri="{FF2B5EF4-FFF2-40B4-BE49-F238E27FC236}">
                  <a16:creationId xmlns:a16="http://schemas.microsoft.com/office/drawing/2014/main" id="{9BD45BDA-2335-4C14-9042-366255264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3825" y="2743200"/>
              <a:ext cx="382588" cy="2190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to 122">
              <a:extLst>
                <a:ext uri="{FF2B5EF4-FFF2-40B4-BE49-F238E27FC236}">
                  <a16:creationId xmlns:a16="http://schemas.microsoft.com/office/drawing/2014/main" id="{CF88C38D-7A9E-4666-A86D-B6A290138E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26413" y="2667822"/>
              <a:ext cx="385763" cy="7537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to 123">
              <a:extLst>
                <a:ext uri="{FF2B5EF4-FFF2-40B4-BE49-F238E27FC236}">
                  <a16:creationId xmlns:a16="http://schemas.microsoft.com/office/drawing/2014/main" id="{4B746632-12FC-4B5F-A414-A47CDEA8B1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12176" y="2562225"/>
              <a:ext cx="376237" cy="10559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reto 124">
              <a:extLst>
                <a:ext uri="{FF2B5EF4-FFF2-40B4-BE49-F238E27FC236}">
                  <a16:creationId xmlns:a16="http://schemas.microsoft.com/office/drawing/2014/main" id="{5EC39D5F-8E3B-491E-A0BC-F5690BE57B68}"/>
                </a:ext>
              </a:extLst>
            </p:cNvPr>
            <p:cNvCxnSpPr>
              <a:cxnSpLocks/>
            </p:cNvCxnSpPr>
            <p:nvPr/>
          </p:nvCxnSpPr>
          <p:spPr>
            <a:xfrm>
              <a:off x="8888413" y="2562225"/>
              <a:ext cx="373832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reto 125">
              <a:extLst>
                <a:ext uri="{FF2B5EF4-FFF2-40B4-BE49-F238E27FC236}">
                  <a16:creationId xmlns:a16="http://schemas.microsoft.com/office/drawing/2014/main" id="{97336F30-741C-46B3-AB19-DE2DF0520BFD}"/>
                </a:ext>
              </a:extLst>
            </p:cNvPr>
            <p:cNvCxnSpPr>
              <a:cxnSpLocks/>
            </p:cNvCxnSpPr>
            <p:nvPr/>
          </p:nvCxnSpPr>
          <p:spPr>
            <a:xfrm>
              <a:off x="9254726" y="2586038"/>
              <a:ext cx="383756" cy="15716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ector reto 126">
              <a:extLst>
                <a:ext uri="{FF2B5EF4-FFF2-40B4-BE49-F238E27FC236}">
                  <a16:creationId xmlns:a16="http://schemas.microsoft.com/office/drawing/2014/main" id="{685710E9-308B-4EE4-8557-F7FF3DF99B8E}"/>
                </a:ext>
              </a:extLst>
            </p:cNvPr>
            <p:cNvCxnSpPr>
              <a:cxnSpLocks/>
            </p:cNvCxnSpPr>
            <p:nvPr/>
          </p:nvCxnSpPr>
          <p:spPr>
            <a:xfrm>
              <a:off x="9638482" y="2743200"/>
              <a:ext cx="366313" cy="54610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ector reto 127">
              <a:extLst>
                <a:ext uri="{FF2B5EF4-FFF2-40B4-BE49-F238E27FC236}">
                  <a16:creationId xmlns:a16="http://schemas.microsoft.com/office/drawing/2014/main" id="{158308AD-AB9E-4551-8794-16C325F57292}"/>
                </a:ext>
              </a:extLst>
            </p:cNvPr>
            <p:cNvCxnSpPr>
              <a:cxnSpLocks/>
            </p:cNvCxnSpPr>
            <p:nvPr/>
          </p:nvCxnSpPr>
          <p:spPr>
            <a:xfrm>
              <a:off x="10004795" y="3289301"/>
              <a:ext cx="413968" cy="3444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ector reto 128">
              <a:extLst>
                <a:ext uri="{FF2B5EF4-FFF2-40B4-BE49-F238E27FC236}">
                  <a16:creationId xmlns:a16="http://schemas.microsoft.com/office/drawing/2014/main" id="{70CFB6EC-B4F3-4E25-B3AB-BC6F65655E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02888" y="3506788"/>
              <a:ext cx="382188" cy="1270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ector reto 129">
              <a:extLst>
                <a:ext uri="{FF2B5EF4-FFF2-40B4-BE49-F238E27FC236}">
                  <a16:creationId xmlns:a16="http://schemas.microsoft.com/office/drawing/2014/main" id="{5D2CE3F7-438E-4BB4-B17C-C30471F4F8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85076" y="3309938"/>
              <a:ext cx="398093" cy="19685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ector reto 130">
              <a:extLst>
                <a:ext uri="{FF2B5EF4-FFF2-40B4-BE49-F238E27FC236}">
                  <a16:creationId xmlns:a16="http://schemas.microsoft.com/office/drawing/2014/main" id="{A07E1D4A-4FBD-439F-985B-12841148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3300" y="3060834"/>
              <a:ext cx="618022" cy="24910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Agrupar 132">
            <a:extLst>
              <a:ext uri="{FF2B5EF4-FFF2-40B4-BE49-F238E27FC236}">
                <a16:creationId xmlns:a16="http://schemas.microsoft.com/office/drawing/2014/main" id="{C4E915D1-2560-483D-A41E-78346490B2FD}"/>
              </a:ext>
            </a:extLst>
          </p:cNvPr>
          <p:cNvGrpSpPr/>
          <p:nvPr/>
        </p:nvGrpSpPr>
        <p:grpSpPr>
          <a:xfrm>
            <a:off x="412474" y="2575724"/>
            <a:ext cx="11234843" cy="2298331"/>
            <a:chOff x="412474" y="2575724"/>
            <a:chExt cx="11234843" cy="2298331"/>
          </a:xfrm>
        </p:grpSpPr>
        <p:pic>
          <p:nvPicPr>
            <p:cNvPr id="134" name="Gráfico 1" descr="Carro">
              <a:extLst>
                <a:ext uri="{FF2B5EF4-FFF2-40B4-BE49-F238E27FC236}">
                  <a16:creationId xmlns:a16="http://schemas.microsoft.com/office/drawing/2014/main" id="{93397CDF-6E8A-4DE3-AFB4-023C153598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12474" y="4226055"/>
              <a:ext cx="648000" cy="648000"/>
            </a:xfrm>
            <a:prstGeom prst="rect">
              <a:avLst/>
            </a:prstGeom>
          </p:spPr>
        </p:pic>
        <p:pic>
          <p:nvPicPr>
            <p:cNvPr id="135" name="Gráfico 1" descr="Carro">
              <a:extLst>
                <a:ext uri="{FF2B5EF4-FFF2-40B4-BE49-F238E27FC236}">
                  <a16:creationId xmlns:a16="http://schemas.microsoft.com/office/drawing/2014/main" id="{48FBF342-11F3-47B9-8BE4-0BB92FEC4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20454454">
              <a:off x="1875611" y="3729699"/>
              <a:ext cx="648000" cy="648000"/>
            </a:xfrm>
            <a:prstGeom prst="rect">
              <a:avLst/>
            </a:prstGeom>
          </p:spPr>
        </p:pic>
        <p:pic>
          <p:nvPicPr>
            <p:cNvPr id="136" name="Gráfico 1" descr="Carro">
              <a:extLst>
                <a:ext uri="{FF2B5EF4-FFF2-40B4-BE49-F238E27FC236}">
                  <a16:creationId xmlns:a16="http://schemas.microsoft.com/office/drawing/2014/main" id="{4F8BFFA9-75AE-4897-A306-B8EF495EC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720280">
              <a:off x="3528164" y="3896371"/>
              <a:ext cx="648000" cy="648000"/>
            </a:xfrm>
            <a:prstGeom prst="rect">
              <a:avLst/>
            </a:prstGeom>
          </p:spPr>
        </p:pic>
        <p:pic>
          <p:nvPicPr>
            <p:cNvPr id="137" name="Gráfico 1" descr="Carro">
              <a:extLst>
                <a:ext uri="{FF2B5EF4-FFF2-40B4-BE49-F238E27FC236}">
                  <a16:creationId xmlns:a16="http://schemas.microsoft.com/office/drawing/2014/main" id="{F41EFBF1-786A-4B11-A85F-229905EF2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427972">
              <a:off x="4932245" y="3821214"/>
              <a:ext cx="648000" cy="648000"/>
            </a:xfrm>
            <a:prstGeom prst="rect">
              <a:avLst/>
            </a:prstGeom>
          </p:spPr>
        </p:pic>
        <p:pic>
          <p:nvPicPr>
            <p:cNvPr id="138" name="Gráfico 1" descr="Carro">
              <a:extLst>
                <a:ext uri="{FF2B5EF4-FFF2-40B4-BE49-F238E27FC236}">
                  <a16:creationId xmlns:a16="http://schemas.microsoft.com/office/drawing/2014/main" id="{2A0106EE-3E25-4336-9AC6-25D8DB370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9897617">
              <a:off x="6157997" y="3562036"/>
              <a:ext cx="648000" cy="648000"/>
            </a:xfrm>
            <a:prstGeom prst="rect">
              <a:avLst/>
            </a:prstGeom>
          </p:spPr>
        </p:pic>
        <p:pic>
          <p:nvPicPr>
            <p:cNvPr id="139" name="Gráfico 1" descr="Carro">
              <a:extLst>
                <a:ext uri="{FF2B5EF4-FFF2-40B4-BE49-F238E27FC236}">
                  <a16:creationId xmlns:a16="http://schemas.microsoft.com/office/drawing/2014/main" id="{660945B0-C244-4B2D-AE4E-B1F3194A3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20699257">
              <a:off x="7925575" y="2575724"/>
              <a:ext cx="648000" cy="648000"/>
            </a:xfrm>
            <a:prstGeom prst="rect">
              <a:avLst/>
            </a:prstGeom>
          </p:spPr>
        </p:pic>
        <p:pic>
          <p:nvPicPr>
            <p:cNvPr id="140" name="Gráfico 1" descr="Carro">
              <a:extLst>
                <a:ext uri="{FF2B5EF4-FFF2-40B4-BE49-F238E27FC236}">
                  <a16:creationId xmlns:a16="http://schemas.microsoft.com/office/drawing/2014/main" id="{B2DA424C-057D-4221-8773-1B565351700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3267697">
              <a:off x="9777480" y="2944265"/>
              <a:ext cx="648000" cy="648000"/>
            </a:xfrm>
            <a:prstGeom prst="rect">
              <a:avLst/>
            </a:prstGeom>
          </p:spPr>
        </p:pic>
        <p:pic>
          <p:nvPicPr>
            <p:cNvPr id="141" name="Gráfico 1" descr="Carro">
              <a:extLst>
                <a:ext uri="{FF2B5EF4-FFF2-40B4-BE49-F238E27FC236}">
                  <a16:creationId xmlns:a16="http://schemas.microsoft.com/office/drawing/2014/main" id="{042707DF-DB53-4BE8-AA12-EB437A964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20300515">
              <a:off x="10999317" y="3145183"/>
              <a:ext cx="648000" cy="648000"/>
            </a:xfrm>
            <a:prstGeom prst="rect">
              <a:avLst/>
            </a:prstGeom>
          </p:spPr>
        </p:pic>
      </p:grpSp>
      <p:sp>
        <p:nvSpPr>
          <p:cNvPr id="92" name="CaixaDeTexto 91">
            <a:extLst>
              <a:ext uri="{FF2B5EF4-FFF2-40B4-BE49-F238E27FC236}">
                <a16:creationId xmlns:a16="http://schemas.microsoft.com/office/drawing/2014/main" id="{E3043C6F-5D2C-493D-B0C5-B332A7A30751}"/>
              </a:ext>
            </a:extLst>
          </p:cNvPr>
          <p:cNvSpPr txBox="1"/>
          <p:nvPr/>
        </p:nvSpPr>
        <p:spPr>
          <a:xfrm>
            <a:off x="136385" y="4805301"/>
            <a:ext cx="2810050" cy="408623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rgbClr val="FFC000"/>
                </a:solidFill>
              </a:rPr>
              <a:t>Vendas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anuais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em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milhares</a:t>
            </a:r>
            <a:endParaRPr lang="pt-BR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87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5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71DF861-0395-406F-A628-3CB97DC7F1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871"/>
          <a:stretch/>
        </p:blipFill>
        <p:spPr>
          <a:xfrm>
            <a:off x="-24740" y="-24018"/>
            <a:ext cx="12326887" cy="7224918"/>
          </a:xfrm>
          <a:prstGeom prst="rect">
            <a:avLst/>
          </a:prstGeom>
        </p:spPr>
      </p:pic>
      <p:sp>
        <p:nvSpPr>
          <p:cNvPr id="53" name="Retângulo 52">
            <a:extLst>
              <a:ext uri="{FF2B5EF4-FFF2-40B4-BE49-F238E27FC236}">
                <a16:creationId xmlns:a16="http://schemas.microsoft.com/office/drawing/2014/main" id="{2256B6E0-18EF-4C0E-8C0D-00202617988C}"/>
              </a:ext>
            </a:extLst>
          </p:cNvPr>
          <p:cNvSpPr/>
          <p:nvPr/>
        </p:nvSpPr>
        <p:spPr>
          <a:xfrm>
            <a:off x="-26907" y="-19453"/>
            <a:ext cx="12329054" cy="6877453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AD533512-5BEA-469A-86C6-64EC4AB0B81B}"/>
              </a:ext>
            </a:extLst>
          </p:cNvPr>
          <p:cNvGrpSpPr/>
          <p:nvPr/>
        </p:nvGrpSpPr>
        <p:grpSpPr>
          <a:xfrm>
            <a:off x="-154764" y="2818319"/>
            <a:ext cx="12495594" cy="1800000"/>
            <a:chOff x="-154764" y="2818319"/>
            <a:chExt cx="12495594" cy="1800000"/>
          </a:xfrm>
          <a:solidFill>
            <a:srgbClr val="0099CC"/>
          </a:solidFill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8286CB35-4501-4D62-90C0-9B1664470971}"/>
                </a:ext>
              </a:extLst>
            </p:cNvPr>
            <p:cNvGrpSpPr/>
            <p:nvPr/>
          </p:nvGrpSpPr>
          <p:grpSpPr>
            <a:xfrm>
              <a:off x="-154764" y="2818319"/>
              <a:ext cx="3242117" cy="1800000"/>
              <a:chOff x="953311" y="2081719"/>
              <a:chExt cx="4123784" cy="2160000"/>
            </a:xfrm>
            <a:grpFill/>
          </p:grpSpPr>
          <p:sp>
            <p:nvSpPr>
              <p:cNvPr id="11" name="Forma Livre: Forma 10">
                <a:extLst>
                  <a:ext uri="{FF2B5EF4-FFF2-40B4-BE49-F238E27FC236}">
                    <a16:creationId xmlns:a16="http://schemas.microsoft.com/office/drawing/2014/main" id="{739AA1BC-F719-4734-9BFD-FB28A2843ECA}"/>
                  </a:ext>
                </a:extLst>
              </p:cNvPr>
              <p:cNvSpPr/>
              <p:nvPr/>
            </p:nvSpPr>
            <p:spPr>
              <a:xfrm>
                <a:off x="2917095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" name="Forma Livre: Forma 9">
                <a:extLst>
                  <a:ext uri="{FF2B5EF4-FFF2-40B4-BE49-F238E27FC236}">
                    <a16:creationId xmlns:a16="http://schemas.microsoft.com/office/drawing/2014/main" id="{D162E838-075C-43AA-ABAC-31EFF725CE0E}"/>
                  </a:ext>
                </a:extLst>
              </p:cNvPr>
              <p:cNvSpPr/>
              <p:nvPr/>
            </p:nvSpPr>
            <p:spPr>
              <a:xfrm>
                <a:off x="9533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1DB83D41-3852-4C8E-B7A0-402856B10206}"/>
                </a:ext>
              </a:extLst>
            </p:cNvPr>
            <p:cNvGrpSpPr/>
            <p:nvPr/>
          </p:nvGrpSpPr>
          <p:grpSpPr>
            <a:xfrm>
              <a:off x="2929755" y="2818319"/>
              <a:ext cx="3240000" cy="1800000"/>
              <a:chOff x="4877611" y="2081719"/>
              <a:chExt cx="4121091" cy="2160000"/>
            </a:xfrm>
            <a:grpFill/>
          </p:grpSpPr>
          <p:sp>
            <p:nvSpPr>
              <p:cNvPr id="13" name="Forma Livre: Forma 12">
                <a:extLst>
                  <a:ext uri="{FF2B5EF4-FFF2-40B4-BE49-F238E27FC236}">
                    <a16:creationId xmlns:a16="http://schemas.microsoft.com/office/drawing/2014/main" id="{B9F11E30-86C9-4AFD-A97B-23FEC8C8ECDE}"/>
                  </a:ext>
                </a:extLst>
              </p:cNvPr>
              <p:cNvSpPr/>
              <p:nvPr/>
            </p:nvSpPr>
            <p:spPr>
              <a:xfrm>
                <a:off x="6838702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4661487D-ACAD-436E-A674-B95B6663404E}"/>
                  </a:ext>
                </a:extLst>
              </p:cNvPr>
              <p:cNvSpPr/>
              <p:nvPr/>
            </p:nvSpPr>
            <p:spPr>
              <a:xfrm>
                <a:off x="48776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4F37E962-5D4A-4977-9C9B-9FF475030F97}"/>
                </a:ext>
              </a:extLst>
            </p:cNvPr>
            <p:cNvGrpSpPr/>
            <p:nvPr/>
          </p:nvGrpSpPr>
          <p:grpSpPr>
            <a:xfrm>
              <a:off x="6014726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15" name="Forma Livre: Forma 14">
                <a:extLst>
                  <a:ext uri="{FF2B5EF4-FFF2-40B4-BE49-F238E27FC236}">
                    <a16:creationId xmlns:a16="http://schemas.microsoft.com/office/drawing/2014/main" id="{64F01799-2C27-4FAB-9755-38B9C0C554EF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Forma Livre: Forma 15">
                <a:extLst>
                  <a:ext uri="{FF2B5EF4-FFF2-40B4-BE49-F238E27FC236}">
                    <a16:creationId xmlns:a16="http://schemas.microsoft.com/office/drawing/2014/main" id="{7B35640F-5B63-4DDC-9535-06D311C00725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F3D89186-8610-4043-9160-F6FBDE2B04F7}"/>
                </a:ext>
              </a:extLst>
            </p:cNvPr>
            <p:cNvGrpSpPr/>
            <p:nvPr/>
          </p:nvGrpSpPr>
          <p:grpSpPr>
            <a:xfrm>
              <a:off x="9100830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21" name="Forma Livre: Forma 20">
                <a:extLst>
                  <a:ext uri="{FF2B5EF4-FFF2-40B4-BE49-F238E27FC236}">
                    <a16:creationId xmlns:a16="http://schemas.microsoft.com/office/drawing/2014/main" id="{1AF9183E-7FC9-4492-BA47-45E41FC38B02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E23781A8-2582-412C-B968-5D6797475710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23" name="Círculo: Vazio 22">
            <a:extLst>
              <a:ext uri="{FF2B5EF4-FFF2-40B4-BE49-F238E27FC236}">
                <a16:creationId xmlns:a16="http://schemas.microsoft.com/office/drawing/2014/main" id="{BD192988-86D5-447F-8F72-F258BAA35D16}"/>
              </a:ext>
            </a:extLst>
          </p:cNvPr>
          <p:cNvSpPr/>
          <p:nvPr/>
        </p:nvSpPr>
        <p:spPr>
          <a:xfrm>
            <a:off x="102657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A87FE74-7FF8-4439-89B7-D31906D197C9}"/>
              </a:ext>
            </a:extLst>
          </p:cNvPr>
          <p:cNvSpPr/>
          <p:nvPr/>
        </p:nvSpPr>
        <p:spPr>
          <a:xfrm>
            <a:off x="282657" y="3216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4" name="Círculo: Vazio 23">
            <a:extLst>
              <a:ext uri="{FF2B5EF4-FFF2-40B4-BE49-F238E27FC236}">
                <a16:creationId xmlns:a16="http://schemas.microsoft.com/office/drawing/2014/main" id="{2186D061-0A7E-4AD9-AAA3-FC061350BAE1}"/>
              </a:ext>
            </a:extLst>
          </p:cNvPr>
          <p:cNvSpPr/>
          <p:nvPr/>
        </p:nvSpPr>
        <p:spPr>
          <a:xfrm>
            <a:off x="1625176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5" name="Círculo: Vazio 24">
            <a:extLst>
              <a:ext uri="{FF2B5EF4-FFF2-40B4-BE49-F238E27FC236}">
                <a16:creationId xmlns:a16="http://schemas.microsoft.com/office/drawing/2014/main" id="{C1EE6E18-E3E2-417E-B800-92764B2D7218}"/>
              </a:ext>
            </a:extLst>
          </p:cNvPr>
          <p:cNvSpPr/>
          <p:nvPr/>
        </p:nvSpPr>
        <p:spPr>
          <a:xfrm>
            <a:off x="3177332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Círculo: Vazio 25">
            <a:extLst>
              <a:ext uri="{FF2B5EF4-FFF2-40B4-BE49-F238E27FC236}">
                <a16:creationId xmlns:a16="http://schemas.microsoft.com/office/drawing/2014/main" id="{C7508DB8-6C14-4EEA-AF52-A1DAE43DE3A1}"/>
              </a:ext>
            </a:extLst>
          </p:cNvPr>
          <p:cNvSpPr/>
          <p:nvPr/>
        </p:nvSpPr>
        <p:spPr>
          <a:xfrm>
            <a:off x="4714669" y="3179212"/>
            <a:ext cx="1188000" cy="1188000"/>
          </a:xfrm>
          <a:prstGeom prst="donut">
            <a:avLst>
              <a:gd name="adj" fmla="val 10681"/>
            </a:avLst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7" name="Círculo: Vazio 26">
            <a:extLst>
              <a:ext uri="{FF2B5EF4-FFF2-40B4-BE49-F238E27FC236}">
                <a16:creationId xmlns:a16="http://schemas.microsoft.com/office/drawing/2014/main" id="{2FB97AEE-90AA-4CBC-A5DC-DDE5AFDFD909}"/>
              </a:ext>
            </a:extLst>
          </p:cNvPr>
          <p:cNvSpPr/>
          <p:nvPr/>
        </p:nvSpPr>
        <p:spPr>
          <a:xfrm>
            <a:off x="6252015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8" name="Círculo: Vazio 27">
            <a:extLst>
              <a:ext uri="{FF2B5EF4-FFF2-40B4-BE49-F238E27FC236}">
                <a16:creationId xmlns:a16="http://schemas.microsoft.com/office/drawing/2014/main" id="{6D1D4535-D250-40AD-8FAB-6F99FB659F90}"/>
              </a:ext>
            </a:extLst>
          </p:cNvPr>
          <p:cNvSpPr/>
          <p:nvPr/>
        </p:nvSpPr>
        <p:spPr>
          <a:xfrm>
            <a:off x="7818988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9" name="Círculo: Vazio 28">
            <a:extLst>
              <a:ext uri="{FF2B5EF4-FFF2-40B4-BE49-F238E27FC236}">
                <a16:creationId xmlns:a16="http://schemas.microsoft.com/office/drawing/2014/main" id="{572F6AC1-AEE9-4974-9A02-C1A267CA22CB}"/>
              </a:ext>
            </a:extLst>
          </p:cNvPr>
          <p:cNvSpPr/>
          <p:nvPr/>
        </p:nvSpPr>
        <p:spPr>
          <a:xfrm>
            <a:off x="9364791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0" name="Círculo: Vazio 29">
            <a:extLst>
              <a:ext uri="{FF2B5EF4-FFF2-40B4-BE49-F238E27FC236}">
                <a16:creationId xmlns:a16="http://schemas.microsoft.com/office/drawing/2014/main" id="{507C053A-7F63-4F5A-895F-DB0CE032F259}"/>
              </a:ext>
            </a:extLst>
          </p:cNvPr>
          <p:cNvSpPr/>
          <p:nvPr/>
        </p:nvSpPr>
        <p:spPr>
          <a:xfrm>
            <a:off x="10914830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E1BF4E07-72A1-47A6-A20C-8D9F2DE73049}"/>
              </a:ext>
            </a:extLst>
          </p:cNvPr>
          <p:cNvSpPr/>
          <p:nvPr/>
        </p:nvSpPr>
        <p:spPr>
          <a:xfrm>
            <a:off x="1811178" y="3341226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6E96B226-6AEA-49B9-AE9E-CF2E355542EB}"/>
              </a:ext>
            </a:extLst>
          </p:cNvPr>
          <p:cNvSpPr/>
          <p:nvPr/>
        </p:nvSpPr>
        <p:spPr>
          <a:xfrm>
            <a:off x="3356642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205B2CC4-48A5-404F-B70E-C4E1EF56F56F}"/>
              </a:ext>
            </a:extLst>
          </p:cNvPr>
          <p:cNvSpPr/>
          <p:nvPr/>
        </p:nvSpPr>
        <p:spPr>
          <a:xfrm>
            <a:off x="4893634" y="3358162"/>
            <a:ext cx="828000" cy="82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6260D1D7-F59D-4F9D-8C32-7FFEEE06A5CD}"/>
              </a:ext>
            </a:extLst>
          </p:cNvPr>
          <p:cNvSpPr/>
          <p:nvPr/>
        </p:nvSpPr>
        <p:spPr>
          <a:xfrm>
            <a:off x="6430635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3F5CDCAE-F45B-4FCA-8714-73A68528E67D}"/>
              </a:ext>
            </a:extLst>
          </p:cNvPr>
          <p:cNvSpPr/>
          <p:nvPr/>
        </p:nvSpPr>
        <p:spPr>
          <a:xfrm>
            <a:off x="7997263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0DD4A82C-7AF0-49B4-9644-E95D7FB6F923}"/>
              </a:ext>
            </a:extLst>
          </p:cNvPr>
          <p:cNvSpPr/>
          <p:nvPr/>
        </p:nvSpPr>
        <p:spPr>
          <a:xfrm>
            <a:off x="9542721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FB48C4EF-160A-4B9D-80E5-FEFF046FBA4F}"/>
              </a:ext>
            </a:extLst>
          </p:cNvPr>
          <p:cNvSpPr/>
          <p:nvPr/>
        </p:nvSpPr>
        <p:spPr>
          <a:xfrm>
            <a:off x="11092417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F9C9028A-04FB-4CE1-BD20-E32F9D2DF9CD}"/>
              </a:ext>
            </a:extLst>
          </p:cNvPr>
          <p:cNvSpPr/>
          <p:nvPr/>
        </p:nvSpPr>
        <p:spPr>
          <a:xfrm>
            <a:off x="235978" y="3416392"/>
            <a:ext cx="915635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1990</a:t>
            </a:r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B45DE0B2-9E9B-45F8-A27B-2B0769B2EFC7}"/>
              </a:ext>
            </a:extLst>
          </p:cNvPr>
          <p:cNvSpPr/>
          <p:nvPr/>
        </p:nvSpPr>
        <p:spPr>
          <a:xfrm>
            <a:off x="1782274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1994</a:t>
            </a:r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99ADCECD-8236-4268-8C87-1CB0808FF415}"/>
              </a:ext>
            </a:extLst>
          </p:cNvPr>
          <p:cNvSpPr/>
          <p:nvPr/>
        </p:nvSpPr>
        <p:spPr>
          <a:xfrm>
            <a:off x="3328571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1998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C9279D4D-6A5F-4C52-895B-F828077C484B}"/>
              </a:ext>
            </a:extLst>
          </p:cNvPr>
          <p:cNvSpPr/>
          <p:nvPr/>
        </p:nvSpPr>
        <p:spPr>
          <a:xfrm>
            <a:off x="4874868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2002</a:t>
            </a:r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0EDFEC33-CE58-43FD-A22D-6A0F523AC584}"/>
              </a:ext>
            </a:extLst>
          </p:cNvPr>
          <p:cNvSpPr/>
          <p:nvPr/>
        </p:nvSpPr>
        <p:spPr>
          <a:xfrm>
            <a:off x="6421165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2006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0E462298-A8CA-4850-A61A-C7F4C4699178}"/>
              </a:ext>
            </a:extLst>
          </p:cNvPr>
          <p:cNvSpPr/>
          <p:nvPr/>
        </p:nvSpPr>
        <p:spPr>
          <a:xfrm>
            <a:off x="7967462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2010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A22AE0CF-877C-40A8-9CA7-23C8D3377D70}"/>
              </a:ext>
            </a:extLst>
          </p:cNvPr>
          <p:cNvSpPr/>
          <p:nvPr/>
        </p:nvSpPr>
        <p:spPr>
          <a:xfrm>
            <a:off x="9513759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2014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94D551B8-C1A3-40E6-A659-53807FEB7022}"/>
              </a:ext>
            </a:extLst>
          </p:cNvPr>
          <p:cNvSpPr/>
          <p:nvPr/>
        </p:nvSpPr>
        <p:spPr>
          <a:xfrm>
            <a:off x="11060055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2018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AA79124-D3E9-422C-B128-03F536587624}"/>
              </a:ext>
            </a:extLst>
          </p:cNvPr>
          <p:cNvSpPr txBox="1"/>
          <p:nvPr/>
        </p:nvSpPr>
        <p:spPr>
          <a:xfrm>
            <a:off x="9022502" y="203706"/>
            <a:ext cx="3024000" cy="54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5">
                    <a:lumMod val="50000"/>
                  </a:schemeClr>
                </a:solidFill>
              </a:rPr>
              <a:t>Eleição</a:t>
            </a: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 de Lula</a:t>
            </a:r>
            <a:endParaRPr lang="pt-BR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8D368C78-A91A-4A9E-9B4E-056A96F67D4A}"/>
              </a:ext>
            </a:extLst>
          </p:cNvPr>
          <p:cNvSpPr txBox="1"/>
          <p:nvPr/>
        </p:nvSpPr>
        <p:spPr>
          <a:xfrm>
            <a:off x="2950127" y="1126114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Anúncio de metas inflacionárias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E4FAB20C-471F-40EA-B9C0-4D6F96CA0006}"/>
              </a:ext>
            </a:extLst>
          </p:cNvPr>
          <p:cNvSpPr txBox="1"/>
          <p:nvPr/>
        </p:nvSpPr>
        <p:spPr>
          <a:xfrm>
            <a:off x="2950127" y="1747577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Lei das diretrizes orçamentárias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8AAB5595-EF13-4E9D-B44A-4DFA302C2CA6}"/>
              </a:ext>
            </a:extLst>
          </p:cNvPr>
          <p:cNvSpPr txBox="1"/>
          <p:nvPr/>
        </p:nvSpPr>
        <p:spPr>
          <a:xfrm>
            <a:off x="2950127" y="5458261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7030A0"/>
                </a:solidFill>
              </a:rPr>
              <a:t>Elevação</a:t>
            </a:r>
            <a:r>
              <a:rPr lang="en-US" sz="2400" dirty="0">
                <a:solidFill>
                  <a:srgbClr val="7030A0"/>
                </a:solidFill>
              </a:rPr>
              <a:t> da taxa </a:t>
            </a:r>
            <a:r>
              <a:rPr lang="en-US" sz="2400" dirty="0" err="1">
                <a:solidFill>
                  <a:srgbClr val="7030A0"/>
                </a:solidFill>
              </a:rPr>
              <a:t>Selic</a:t>
            </a:r>
            <a:endParaRPr lang="pt-BR" sz="2400" dirty="0">
              <a:solidFill>
                <a:srgbClr val="7030A0"/>
              </a:solidFill>
            </a:endParaRP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7E2BFECC-E4B3-4182-BBCC-695DBA27A2CB}"/>
              </a:ext>
            </a:extLst>
          </p:cNvPr>
          <p:cNvSpPr txBox="1"/>
          <p:nvPr/>
        </p:nvSpPr>
        <p:spPr>
          <a:xfrm>
            <a:off x="2950127" y="6037943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Aperto da meta de superávit primário</a:t>
            </a:r>
          </a:p>
        </p:txBody>
      </p:sp>
      <p:sp>
        <p:nvSpPr>
          <p:cNvPr id="97" name="CaixaDeTexto 96">
            <a:extLst>
              <a:ext uri="{FF2B5EF4-FFF2-40B4-BE49-F238E27FC236}">
                <a16:creationId xmlns:a16="http://schemas.microsoft.com/office/drawing/2014/main" id="{F45B25DC-EB26-43E2-B437-F7B0AC1A1AB5}"/>
              </a:ext>
            </a:extLst>
          </p:cNvPr>
          <p:cNvSpPr txBox="1"/>
          <p:nvPr/>
        </p:nvSpPr>
        <p:spPr>
          <a:xfrm>
            <a:off x="406600" y="2358959"/>
            <a:ext cx="613068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713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8" name="CaixaDeTexto 97">
            <a:extLst>
              <a:ext uri="{FF2B5EF4-FFF2-40B4-BE49-F238E27FC236}">
                <a16:creationId xmlns:a16="http://schemas.microsoft.com/office/drawing/2014/main" id="{DE2372B5-6B47-4F12-90E6-9ED22172B31A}"/>
              </a:ext>
            </a:extLst>
          </p:cNvPr>
          <p:cNvSpPr txBox="1"/>
          <p:nvPr/>
        </p:nvSpPr>
        <p:spPr>
          <a:xfrm>
            <a:off x="1882349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1427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D8A694F8-8898-49FC-9C48-F40AFF2852C7}"/>
              </a:ext>
            </a:extLst>
          </p:cNvPr>
          <p:cNvSpPr txBox="1"/>
          <p:nvPr/>
        </p:nvSpPr>
        <p:spPr>
          <a:xfrm>
            <a:off x="3424012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1547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74C5919D-ECBA-4CC7-9001-AFB5926833A3}"/>
              </a:ext>
            </a:extLst>
          </p:cNvPr>
          <p:cNvSpPr txBox="1"/>
          <p:nvPr/>
        </p:nvSpPr>
        <p:spPr>
          <a:xfrm>
            <a:off x="4965674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1466</a:t>
            </a:r>
            <a:endParaRPr lang="pt-BR" sz="2000" b="1" dirty="0">
              <a:solidFill>
                <a:srgbClr val="FFC000"/>
              </a:solidFill>
            </a:endParaRPr>
          </a:p>
        </p:txBody>
      </p:sp>
      <p:sp>
        <p:nvSpPr>
          <p:cNvPr id="101" name="CaixaDeTexto 100">
            <a:extLst>
              <a:ext uri="{FF2B5EF4-FFF2-40B4-BE49-F238E27FC236}">
                <a16:creationId xmlns:a16="http://schemas.microsoft.com/office/drawing/2014/main" id="{FFBFD2DE-923A-4A14-8D5D-6836B576F7A7}"/>
              </a:ext>
            </a:extLst>
          </p:cNvPr>
          <p:cNvSpPr txBox="1"/>
          <p:nvPr/>
        </p:nvSpPr>
        <p:spPr>
          <a:xfrm>
            <a:off x="6507336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1926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1B21E5AB-F894-49A8-8B8B-F85BFA0C5F7B}"/>
              </a:ext>
            </a:extLst>
          </p:cNvPr>
          <p:cNvSpPr txBox="1"/>
          <p:nvPr/>
        </p:nvSpPr>
        <p:spPr>
          <a:xfrm>
            <a:off x="8048997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3515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1F1A6486-8FD6-4F3D-A93D-8C7B1CCBB78F}"/>
              </a:ext>
            </a:extLst>
          </p:cNvPr>
          <p:cNvSpPr txBox="1"/>
          <p:nvPr/>
        </p:nvSpPr>
        <p:spPr>
          <a:xfrm>
            <a:off x="9590660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3498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06D511ED-6B3A-4FBE-8B8D-6B05A0A4E12D}"/>
              </a:ext>
            </a:extLst>
          </p:cNvPr>
          <p:cNvSpPr txBox="1"/>
          <p:nvPr/>
        </p:nvSpPr>
        <p:spPr>
          <a:xfrm>
            <a:off x="11132322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2566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05" name="Agrupar 104">
            <a:extLst>
              <a:ext uri="{FF2B5EF4-FFF2-40B4-BE49-F238E27FC236}">
                <a16:creationId xmlns:a16="http://schemas.microsoft.com/office/drawing/2014/main" id="{6EF9D3F9-BADB-4702-99DE-E275414A1F6A}"/>
              </a:ext>
            </a:extLst>
          </p:cNvPr>
          <p:cNvGrpSpPr/>
          <p:nvPr/>
        </p:nvGrpSpPr>
        <p:grpSpPr>
          <a:xfrm>
            <a:off x="321406" y="2870225"/>
            <a:ext cx="11663444" cy="1874308"/>
            <a:chOff x="524933" y="2562225"/>
            <a:chExt cx="11256389" cy="1874308"/>
          </a:xfrm>
        </p:grpSpPr>
        <p:cxnSp>
          <p:nvCxnSpPr>
            <p:cNvPr id="106" name="Conector reto 105">
              <a:extLst>
                <a:ext uri="{FF2B5EF4-FFF2-40B4-BE49-F238E27FC236}">
                  <a16:creationId xmlns:a16="http://schemas.microsoft.com/office/drawing/2014/main" id="{4486A79B-CE72-4121-A6C9-69B91AA509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4933" y="4389438"/>
              <a:ext cx="379942" cy="47095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to 106">
              <a:extLst>
                <a:ext uri="{FF2B5EF4-FFF2-40B4-BE49-F238E27FC236}">
                  <a16:creationId xmlns:a16="http://schemas.microsoft.com/office/drawing/2014/main" id="{CD164A61-3605-4E4B-A14B-4A6207747F1F}"/>
                </a:ext>
              </a:extLst>
            </p:cNvPr>
            <p:cNvCxnSpPr>
              <a:cxnSpLocks/>
            </p:cNvCxnSpPr>
            <p:nvPr/>
          </p:nvCxnSpPr>
          <p:spPr>
            <a:xfrm>
              <a:off x="904875" y="4389439"/>
              <a:ext cx="379942" cy="1269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to 107">
              <a:extLst>
                <a:ext uri="{FF2B5EF4-FFF2-40B4-BE49-F238E27FC236}">
                  <a16:creationId xmlns:a16="http://schemas.microsoft.com/office/drawing/2014/main" id="{AD55C930-8F6C-4D78-BCAB-24850DCB73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039" y="3993357"/>
              <a:ext cx="757899" cy="40878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reto 108">
              <a:extLst>
                <a:ext uri="{FF2B5EF4-FFF2-40B4-BE49-F238E27FC236}">
                  <a16:creationId xmlns:a16="http://schemas.microsoft.com/office/drawing/2014/main" id="{40100794-B863-43CF-ACFC-B38AEC4174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5650" y="3841750"/>
              <a:ext cx="391452" cy="1651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reto 109">
              <a:extLst>
                <a:ext uri="{FF2B5EF4-FFF2-40B4-BE49-F238E27FC236}">
                  <a16:creationId xmlns:a16="http://schemas.microsoft.com/office/drawing/2014/main" id="{381620E4-3B99-4D0B-B720-F330F1E3E1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17102" y="3817937"/>
              <a:ext cx="387350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to 110">
              <a:extLst>
                <a:ext uri="{FF2B5EF4-FFF2-40B4-BE49-F238E27FC236}">
                  <a16:creationId xmlns:a16="http://schemas.microsoft.com/office/drawing/2014/main" id="{E20896AD-A0C8-480D-BF20-79C8AA4855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9293" y="3703637"/>
              <a:ext cx="370945" cy="1143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ector reto 111">
              <a:extLst>
                <a:ext uri="{FF2B5EF4-FFF2-40B4-BE49-F238E27FC236}">
                  <a16:creationId xmlns:a16="http://schemas.microsoft.com/office/drawing/2014/main" id="{DD4A6F0E-A75E-41EE-A383-0C7EF27DFF57}"/>
                </a:ext>
              </a:extLst>
            </p:cNvPr>
            <p:cNvCxnSpPr>
              <a:cxnSpLocks/>
            </p:cNvCxnSpPr>
            <p:nvPr/>
          </p:nvCxnSpPr>
          <p:spPr>
            <a:xfrm>
              <a:off x="3170238" y="3703637"/>
              <a:ext cx="773113" cy="4603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ector reto 112">
              <a:extLst>
                <a:ext uri="{FF2B5EF4-FFF2-40B4-BE49-F238E27FC236}">
                  <a16:creationId xmlns:a16="http://schemas.microsoft.com/office/drawing/2014/main" id="{84D9D3B3-AFA1-4426-AAC9-3E45E0C615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36208" y="4006850"/>
              <a:ext cx="389334" cy="15716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ector reto 113">
              <a:extLst>
                <a:ext uri="{FF2B5EF4-FFF2-40B4-BE49-F238E27FC236}">
                  <a16:creationId xmlns:a16="http://schemas.microsoft.com/office/drawing/2014/main" id="{19096F7D-9474-49E6-BADC-1BC8EDC1ED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5542" y="3897313"/>
              <a:ext cx="383779" cy="10953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to 114">
              <a:extLst>
                <a:ext uri="{FF2B5EF4-FFF2-40B4-BE49-F238E27FC236}">
                  <a16:creationId xmlns:a16="http://schemas.microsoft.com/office/drawing/2014/main" id="{8FE45AAA-7B17-4C94-AC5B-4166DDCCA7DC}"/>
                </a:ext>
              </a:extLst>
            </p:cNvPr>
            <p:cNvCxnSpPr>
              <a:cxnSpLocks/>
            </p:cNvCxnSpPr>
            <p:nvPr/>
          </p:nvCxnSpPr>
          <p:spPr>
            <a:xfrm>
              <a:off x="4696487" y="3897313"/>
              <a:ext cx="395025" cy="74810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ector reto 115">
              <a:extLst>
                <a:ext uri="{FF2B5EF4-FFF2-40B4-BE49-F238E27FC236}">
                  <a16:creationId xmlns:a16="http://schemas.microsoft.com/office/drawing/2014/main" id="{4E5F8132-2D07-4CEE-A75C-83C6B2917455}"/>
                </a:ext>
              </a:extLst>
            </p:cNvPr>
            <p:cNvCxnSpPr>
              <a:cxnSpLocks/>
            </p:cNvCxnSpPr>
            <p:nvPr/>
          </p:nvCxnSpPr>
          <p:spPr>
            <a:xfrm>
              <a:off x="5091512" y="3972123"/>
              <a:ext cx="375838" cy="34727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ector reto 116">
              <a:extLst>
                <a:ext uri="{FF2B5EF4-FFF2-40B4-BE49-F238E27FC236}">
                  <a16:creationId xmlns:a16="http://schemas.microsoft.com/office/drawing/2014/main" id="{D9CF84E1-C63F-4C3B-8AB9-BD43A49247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62457" y="3817937"/>
              <a:ext cx="789118" cy="188914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ector reto 117">
              <a:extLst>
                <a:ext uri="{FF2B5EF4-FFF2-40B4-BE49-F238E27FC236}">
                  <a16:creationId xmlns:a16="http://schemas.microsoft.com/office/drawing/2014/main" id="{C2A6E079-6F02-40FA-8DE0-04513B28F2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1576" y="3703637"/>
              <a:ext cx="354012" cy="12620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ector reto 118">
              <a:extLst>
                <a:ext uri="{FF2B5EF4-FFF2-40B4-BE49-F238E27FC236}">
                  <a16:creationId xmlns:a16="http://schemas.microsoft.com/office/drawing/2014/main" id="{0F33EB67-3A5A-43F5-846A-B476C52767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5588" y="3371850"/>
              <a:ext cx="377825" cy="3317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reto 119">
              <a:extLst>
                <a:ext uri="{FF2B5EF4-FFF2-40B4-BE49-F238E27FC236}">
                  <a16:creationId xmlns:a16="http://schemas.microsoft.com/office/drawing/2014/main" id="{0940DFE3-851B-4632-83A5-B18B058552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413" y="3148013"/>
              <a:ext cx="398463" cy="22383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reto 120">
              <a:extLst>
                <a:ext uri="{FF2B5EF4-FFF2-40B4-BE49-F238E27FC236}">
                  <a16:creationId xmlns:a16="http://schemas.microsoft.com/office/drawing/2014/main" id="{3253E47C-10C2-4B25-AC56-04A84EF6B6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1876" y="2962275"/>
              <a:ext cx="361949" cy="18573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reto 121">
              <a:extLst>
                <a:ext uri="{FF2B5EF4-FFF2-40B4-BE49-F238E27FC236}">
                  <a16:creationId xmlns:a16="http://schemas.microsoft.com/office/drawing/2014/main" id="{D1CF0014-92DB-439B-B8BB-C9824618EC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3825" y="2743200"/>
              <a:ext cx="382588" cy="2190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to 122">
              <a:extLst>
                <a:ext uri="{FF2B5EF4-FFF2-40B4-BE49-F238E27FC236}">
                  <a16:creationId xmlns:a16="http://schemas.microsoft.com/office/drawing/2014/main" id="{36D460E7-7926-4683-9258-329C434BB1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26413" y="2667822"/>
              <a:ext cx="385763" cy="7537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to 123">
              <a:extLst>
                <a:ext uri="{FF2B5EF4-FFF2-40B4-BE49-F238E27FC236}">
                  <a16:creationId xmlns:a16="http://schemas.microsoft.com/office/drawing/2014/main" id="{7A4CBDBA-9260-4648-8BE9-F2BD420445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12176" y="2562225"/>
              <a:ext cx="376237" cy="10559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reto 124">
              <a:extLst>
                <a:ext uri="{FF2B5EF4-FFF2-40B4-BE49-F238E27FC236}">
                  <a16:creationId xmlns:a16="http://schemas.microsoft.com/office/drawing/2014/main" id="{87F14192-622E-4158-BF34-CF8FB5691057}"/>
                </a:ext>
              </a:extLst>
            </p:cNvPr>
            <p:cNvCxnSpPr>
              <a:cxnSpLocks/>
            </p:cNvCxnSpPr>
            <p:nvPr/>
          </p:nvCxnSpPr>
          <p:spPr>
            <a:xfrm>
              <a:off x="8888413" y="2562225"/>
              <a:ext cx="373832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reto 125">
              <a:extLst>
                <a:ext uri="{FF2B5EF4-FFF2-40B4-BE49-F238E27FC236}">
                  <a16:creationId xmlns:a16="http://schemas.microsoft.com/office/drawing/2014/main" id="{FBB8891E-2AFC-42A3-AF14-013312A82289}"/>
                </a:ext>
              </a:extLst>
            </p:cNvPr>
            <p:cNvCxnSpPr>
              <a:cxnSpLocks/>
            </p:cNvCxnSpPr>
            <p:nvPr/>
          </p:nvCxnSpPr>
          <p:spPr>
            <a:xfrm>
              <a:off x="9254726" y="2586038"/>
              <a:ext cx="383756" cy="15716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ector reto 126">
              <a:extLst>
                <a:ext uri="{FF2B5EF4-FFF2-40B4-BE49-F238E27FC236}">
                  <a16:creationId xmlns:a16="http://schemas.microsoft.com/office/drawing/2014/main" id="{F40AE2FE-D5FF-412E-85B7-01727163AD27}"/>
                </a:ext>
              </a:extLst>
            </p:cNvPr>
            <p:cNvCxnSpPr>
              <a:cxnSpLocks/>
            </p:cNvCxnSpPr>
            <p:nvPr/>
          </p:nvCxnSpPr>
          <p:spPr>
            <a:xfrm>
              <a:off x="9638482" y="2743200"/>
              <a:ext cx="366313" cy="54610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ector reto 127">
              <a:extLst>
                <a:ext uri="{FF2B5EF4-FFF2-40B4-BE49-F238E27FC236}">
                  <a16:creationId xmlns:a16="http://schemas.microsoft.com/office/drawing/2014/main" id="{84B133A3-F7C7-4817-AB00-774B7B94EAEC}"/>
                </a:ext>
              </a:extLst>
            </p:cNvPr>
            <p:cNvCxnSpPr>
              <a:cxnSpLocks/>
            </p:cNvCxnSpPr>
            <p:nvPr/>
          </p:nvCxnSpPr>
          <p:spPr>
            <a:xfrm>
              <a:off x="10004795" y="3289301"/>
              <a:ext cx="413968" cy="3444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ector reto 128">
              <a:extLst>
                <a:ext uri="{FF2B5EF4-FFF2-40B4-BE49-F238E27FC236}">
                  <a16:creationId xmlns:a16="http://schemas.microsoft.com/office/drawing/2014/main" id="{516F98F2-00B7-43C0-B7BF-F778BFACAA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02888" y="3506788"/>
              <a:ext cx="382188" cy="1270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ector reto 129">
              <a:extLst>
                <a:ext uri="{FF2B5EF4-FFF2-40B4-BE49-F238E27FC236}">
                  <a16:creationId xmlns:a16="http://schemas.microsoft.com/office/drawing/2014/main" id="{43657F94-6AEE-475F-BBF8-B1F5C9D74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85076" y="3309938"/>
              <a:ext cx="398093" cy="19685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ector reto 130">
              <a:extLst>
                <a:ext uri="{FF2B5EF4-FFF2-40B4-BE49-F238E27FC236}">
                  <a16:creationId xmlns:a16="http://schemas.microsoft.com/office/drawing/2014/main" id="{9DF4CECC-2183-4917-B7FF-F308BB2272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3300" y="3060834"/>
              <a:ext cx="618022" cy="24910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9" name="Agrupar 158">
            <a:extLst>
              <a:ext uri="{FF2B5EF4-FFF2-40B4-BE49-F238E27FC236}">
                <a16:creationId xmlns:a16="http://schemas.microsoft.com/office/drawing/2014/main" id="{1C434D9E-93E0-470E-A9D6-B2DBE329432F}"/>
              </a:ext>
            </a:extLst>
          </p:cNvPr>
          <p:cNvGrpSpPr/>
          <p:nvPr/>
        </p:nvGrpSpPr>
        <p:grpSpPr>
          <a:xfrm>
            <a:off x="412474" y="2575724"/>
            <a:ext cx="11234843" cy="2298331"/>
            <a:chOff x="412474" y="2575724"/>
            <a:chExt cx="11234843" cy="2298331"/>
          </a:xfrm>
        </p:grpSpPr>
        <p:pic>
          <p:nvPicPr>
            <p:cNvPr id="160" name="Gráfico 1" descr="Carro">
              <a:extLst>
                <a:ext uri="{FF2B5EF4-FFF2-40B4-BE49-F238E27FC236}">
                  <a16:creationId xmlns:a16="http://schemas.microsoft.com/office/drawing/2014/main" id="{14D2CCCC-1241-4C62-A579-DA0B6DDE5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12474" y="4226055"/>
              <a:ext cx="648000" cy="648000"/>
            </a:xfrm>
            <a:prstGeom prst="rect">
              <a:avLst/>
            </a:prstGeom>
          </p:spPr>
        </p:pic>
        <p:pic>
          <p:nvPicPr>
            <p:cNvPr id="161" name="Gráfico 1" descr="Carro">
              <a:extLst>
                <a:ext uri="{FF2B5EF4-FFF2-40B4-BE49-F238E27FC236}">
                  <a16:creationId xmlns:a16="http://schemas.microsoft.com/office/drawing/2014/main" id="{26A18946-754C-4301-9167-30864D295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0454454">
              <a:off x="1875611" y="3729699"/>
              <a:ext cx="648000" cy="648000"/>
            </a:xfrm>
            <a:prstGeom prst="rect">
              <a:avLst/>
            </a:prstGeom>
          </p:spPr>
        </p:pic>
        <p:pic>
          <p:nvPicPr>
            <p:cNvPr id="162" name="Gráfico 1" descr="Carro">
              <a:extLst>
                <a:ext uri="{FF2B5EF4-FFF2-40B4-BE49-F238E27FC236}">
                  <a16:creationId xmlns:a16="http://schemas.microsoft.com/office/drawing/2014/main" id="{76B860B1-9B90-4AF2-A9AB-E4384AEB1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720280">
              <a:off x="3528164" y="3896371"/>
              <a:ext cx="648000" cy="648000"/>
            </a:xfrm>
            <a:prstGeom prst="rect">
              <a:avLst/>
            </a:prstGeom>
          </p:spPr>
        </p:pic>
        <p:pic>
          <p:nvPicPr>
            <p:cNvPr id="163" name="Gráfico 1" descr="Carro">
              <a:extLst>
                <a:ext uri="{FF2B5EF4-FFF2-40B4-BE49-F238E27FC236}">
                  <a16:creationId xmlns:a16="http://schemas.microsoft.com/office/drawing/2014/main" id="{00FFE959-DAA3-4E88-A6D2-AF20C2415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427972">
              <a:off x="4932245" y="3821214"/>
              <a:ext cx="648000" cy="648000"/>
            </a:xfrm>
            <a:prstGeom prst="rect">
              <a:avLst/>
            </a:prstGeom>
          </p:spPr>
        </p:pic>
        <p:pic>
          <p:nvPicPr>
            <p:cNvPr id="164" name="Gráfico 1" descr="Carro">
              <a:extLst>
                <a:ext uri="{FF2B5EF4-FFF2-40B4-BE49-F238E27FC236}">
                  <a16:creationId xmlns:a16="http://schemas.microsoft.com/office/drawing/2014/main" id="{9DBD38BF-4993-42DD-B6DA-4D0C77BBC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9897617">
              <a:off x="6157997" y="3562036"/>
              <a:ext cx="648000" cy="648000"/>
            </a:xfrm>
            <a:prstGeom prst="rect">
              <a:avLst/>
            </a:prstGeom>
          </p:spPr>
        </p:pic>
        <p:pic>
          <p:nvPicPr>
            <p:cNvPr id="165" name="Gráfico 1" descr="Carro">
              <a:extLst>
                <a:ext uri="{FF2B5EF4-FFF2-40B4-BE49-F238E27FC236}">
                  <a16:creationId xmlns:a16="http://schemas.microsoft.com/office/drawing/2014/main" id="{E010758A-72C9-4586-B322-1C3AFF837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20699257">
              <a:off x="7925575" y="2575724"/>
              <a:ext cx="648000" cy="648000"/>
            </a:xfrm>
            <a:prstGeom prst="rect">
              <a:avLst/>
            </a:prstGeom>
          </p:spPr>
        </p:pic>
        <p:pic>
          <p:nvPicPr>
            <p:cNvPr id="166" name="Gráfico 1" descr="Carro">
              <a:extLst>
                <a:ext uri="{FF2B5EF4-FFF2-40B4-BE49-F238E27FC236}">
                  <a16:creationId xmlns:a16="http://schemas.microsoft.com/office/drawing/2014/main" id="{E9F54D6C-A278-4A10-9DC3-45F3856C2D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3267697">
              <a:off x="9777480" y="2944265"/>
              <a:ext cx="648000" cy="648000"/>
            </a:xfrm>
            <a:prstGeom prst="rect">
              <a:avLst/>
            </a:prstGeom>
          </p:spPr>
        </p:pic>
        <p:pic>
          <p:nvPicPr>
            <p:cNvPr id="167" name="Gráfico 1" descr="Carro">
              <a:extLst>
                <a:ext uri="{FF2B5EF4-FFF2-40B4-BE49-F238E27FC236}">
                  <a16:creationId xmlns:a16="http://schemas.microsoft.com/office/drawing/2014/main" id="{1196C3E5-139B-46C9-92BB-A87D05CEE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20300515">
              <a:off x="10999317" y="3145183"/>
              <a:ext cx="648000" cy="648000"/>
            </a:xfrm>
            <a:prstGeom prst="rect">
              <a:avLst/>
            </a:prstGeom>
          </p:spPr>
        </p:pic>
      </p:grpSp>
      <p:sp>
        <p:nvSpPr>
          <p:cNvPr id="92" name="CaixaDeTexto 91">
            <a:extLst>
              <a:ext uri="{FF2B5EF4-FFF2-40B4-BE49-F238E27FC236}">
                <a16:creationId xmlns:a16="http://schemas.microsoft.com/office/drawing/2014/main" id="{BAAED443-8618-43B6-8DD9-C7627E19E9E7}"/>
              </a:ext>
            </a:extLst>
          </p:cNvPr>
          <p:cNvSpPr txBox="1"/>
          <p:nvPr/>
        </p:nvSpPr>
        <p:spPr>
          <a:xfrm>
            <a:off x="136385" y="4805301"/>
            <a:ext cx="2810050" cy="408623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rgbClr val="FFC000"/>
                </a:solidFill>
              </a:rPr>
              <a:t>Vendas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anuais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em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milhares</a:t>
            </a:r>
            <a:endParaRPr lang="pt-BR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393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5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esultado de imagem para bolha imobiliaria 2008">
            <a:extLst>
              <a:ext uri="{FF2B5EF4-FFF2-40B4-BE49-F238E27FC236}">
                <a16:creationId xmlns:a16="http://schemas.microsoft.com/office/drawing/2014/main" id="{D22E4211-8AA9-4DC2-A4C3-2A42D4B18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048" y="-28550"/>
            <a:ext cx="13773100" cy="688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Retângulo 52">
            <a:extLst>
              <a:ext uri="{FF2B5EF4-FFF2-40B4-BE49-F238E27FC236}">
                <a16:creationId xmlns:a16="http://schemas.microsoft.com/office/drawing/2014/main" id="{2256B6E0-18EF-4C0E-8C0D-00202617988C}"/>
              </a:ext>
            </a:extLst>
          </p:cNvPr>
          <p:cNvSpPr/>
          <p:nvPr/>
        </p:nvSpPr>
        <p:spPr>
          <a:xfrm>
            <a:off x="11193" y="-19453"/>
            <a:ext cx="12329054" cy="6877453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AD533512-5BEA-469A-86C6-64EC4AB0B81B}"/>
              </a:ext>
            </a:extLst>
          </p:cNvPr>
          <p:cNvGrpSpPr/>
          <p:nvPr/>
        </p:nvGrpSpPr>
        <p:grpSpPr>
          <a:xfrm>
            <a:off x="-154764" y="2818319"/>
            <a:ext cx="12495594" cy="1800000"/>
            <a:chOff x="-154764" y="2818319"/>
            <a:chExt cx="12495594" cy="1800000"/>
          </a:xfrm>
          <a:solidFill>
            <a:srgbClr val="0099CC"/>
          </a:solidFill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8286CB35-4501-4D62-90C0-9B1664470971}"/>
                </a:ext>
              </a:extLst>
            </p:cNvPr>
            <p:cNvGrpSpPr/>
            <p:nvPr/>
          </p:nvGrpSpPr>
          <p:grpSpPr>
            <a:xfrm>
              <a:off x="-154764" y="2818319"/>
              <a:ext cx="3242117" cy="1800000"/>
              <a:chOff x="953311" y="2081719"/>
              <a:chExt cx="4123784" cy="2160000"/>
            </a:xfrm>
            <a:grpFill/>
          </p:grpSpPr>
          <p:sp>
            <p:nvSpPr>
              <p:cNvPr id="11" name="Forma Livre: Forma 10">
                <a:extLst>
                  <a:ext uri="{FF2B5EF4-FFF2-40B4-BE49-F238E27FC236}">
                    <a16:creationId xmlns:a16="http://schemas.microsoft.com/office/drawing/2014/main" id="{739AA1BC-F719-4734-9BFD-FB28A2843ECA}"/>
                  </a:ext>
                </a:extLst>
              </p:cNvPr>
              <p:cNvSpPr/>
              <p:nvPr/>
            </p:nvSpPr>
            <p:spPr>
              <a:xfrm>
                <a:off x="2917095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" name="Forma Livre: Forma 9">
                <a:extLst>
                  <a:ext uri="{FF2B5EF4-FFF2-40B4-BE49-F238E27FC236}">
                    <a16:creationId xmlns:a16="http://schemas.microsoft.com/office/drawing/2014/main" id="{D162E838-075C-43AA-ABAC-31EFF725CE0E}"/>
                  </a:ext>
                </a:extLst>
              </p:cNvPr>
              <p:cNvSpPr/>
              <p:nvPr/>
            </p:nvSpPr>
            <p:spPr>
              <a:xfrm>
                <a:off x="9533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1DB83D41-3852-4C8E-B7A0-402856B10206}"/>
                </a:ext>
              </a:extLst>
            </p:cNvPr>
            <p:cNvGrpSpPr/>
            <p:nvPr/>
          </p:nvGrpSpPr>
          <p:grpSpPr>
            <a:xfrm>
              <a:off x="2929755" y="2818319"/>
              <a:ext cx="3240000" cy="1800000"/>
              <a:chOff x="4877611" y="2081719"/>
              <a:chExt cx="4121091" cy="2160000"/>
            </a:xfrm>
            <a:grpFill/>
          </p:grpSpPr>
          <p:sp>
            <p:nvSpPr>
              <p:cNvPr id="13" name="Forma Livre: Forma 12">
                <a:extLst>
                  <a:ext uri="{FF2B5EF4-FFF2-40B4-BE49-F238E27FC236}">
                    <a16:creationId xmlns:a16="http://schemas.microsoft.com/office/drawing/2014/main" id="{B9F11E30-86C9-4AFD-A97B-23FEC8C8ECDE}"/>
                  </a:ext>
                </a:extLst>
              </p:cNvPr>
              <p:cNvSpPr/>
              <p:nvPr/>
            </p:nvSpPr>
            <p:spPr>
              <a:xfrm>
                <a:off x="6838702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4661487D-ACAD-436E-A674-B95B6663404E}"/>
                  </a:ext>
                </a:extLst>
              </p:cNvPr>
              <p:cNvSpPr/>
              <p:nvPr/>
            </p:nvSpPr>
            <p:spPr>
              <a:xfrm>
                <a:off x="487761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4F37E962-5D4A-4977-9C9B-9FF475030F97}"/>
                </a:ext>
              </a:extLst>
            </p:cNvPr>
            <p:cNvGrpSpPr/>
            <p:nvPr/>
          </p:nvGrpSpPr>
          <p:grpSpPr>
            <a:xfrm>
              <a:off x="6014726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15" name="Forma Livre: Forma 14">
                <a:extLst>
                  <a:ext uri="{FF2B5EF4-FFF2-40B4-BE49-F238E27FC236}">
                    <a16:creationId xmlns:a16="http://schemas.microsoft.com/office/drawing/2014/main" id="{64F01799-2C27-4FAB-9755-38B9C0C554EF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Forma Livre: Forma 15">
                <a:extLst>
                  <a:ext uri="{FF2B5EF4-FFF2-40B4-BE49-F238E27FC236}">
                    <a16:creationId xmlns:a16="http://schemas.microsoft.com/office/drawing/2014/main" id="{7B35640F-5B63-4DDC-9535-06D311C00725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F3D89186-8610-4043-9160-F6FBDE2B04F7}"/>
                </a:ext>
              </a:extLst>
            </p:cNvPr>
            <p:cNvGrpSpPr/>
            <p:nvPr/>
          </p:nvGrpSpPr>
          <p:grpSpPr>
            <a:xfrm>
              <a:off x="9100830" y="2818319"/>
              <a:ext cx="3240000" cy="1800000"/>
              <a:chOff x="8823691" y="2081719"/>
              <a:chExt cx="4124125" cy="2160000"/>
            </a:xfrm>
            <a:grpFill/>
          </p:grpSpPr>
          <p:sp>
            <p:nvSpPr>
              <p:cNvPr id="21" name="Forma Livre: Forma 20">
                <a:extLst>
                  <a:ext uri="{FF2B5EF4-FFF2-40B4-BE49-F238E27FC236}">
                    <a16:creationId xmlns:a16="http://schemas.microsoft.com/office/drawing/2014/main" id="{1AF9183E-7FC9-4492-BA47-45E41FC38B02}"/>
                  </a:ext>
                </a:extLst>
              </p:cNvPr>
              <p:cNvSpPr/>
              <p:nvPr/>
            </p:nvSpPr>
            <p:spPr>
              <a:xfrm>
                <a:off x="10787816" y="3161719"/>
                <a:ext cx="2160000" cy="1080000"/>
              </a:xfrm>
              <a:custGeom>
                <a:avLst/>
                <a:gdLst>
                  <a:gd name="connsiteX0" fmla="*/ 0 w 2160000"/>
                  <a:gd name="connsiteY0" fmla="*/ 0 h 1080000"/>
                  <a:gd name="connsiteX1" fmla="*/ 197489 w 2160000"/>
                  <a:gd name="connsiteY1" fmla="*/ 0 h 1080000"/>
                  <a:gd name="connsiteX2" fmla="*/ 1080000 w 2160000"/>
                  <a:gd name="connsiteY2" fmla="*/ 882511 h 1080000"/>
                  <a:gd name="connsiteX3" fmla="*/ 1962511 w 2160000"/>
                  <a:gd name="connsiteY3" fmla="*/ 0 h 1080000"/>
                  <a:gd name="connsiteX4" fmla="*/ 2160000 w 2160000"/>
                  <a:gd name="connsiteY4" fmla="*/ 0 h 1080000"/>
                  <a:gd name="connsiteX5" fmla="*/ 1080000 w 2160000"/>
                  <a:gd name="connsiteY5" fmla="*/ 1080000 h 1080000"/>
                  <a:gd name="connsiteX6" fmla="*/ 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0" y="0"/>
                    </a:moveTo>
                    <a:lnTo>
                      <a:pt x="197489" y="0"/>
                    </a:lnTo>
                    <a:cubicBezTo>
                      <a:pt x="197489" y="487397"/>
                      <a:pt x="592603" y="882511"/>
                      <a:pt x="1080000" y="882511"/>
                    </a:cubicBezTo>
                    <a:cubicBezTo>
                      <a:pt x="1567397" y="882511"/>
                      <a:pt x="1962511" y="487397"/>
                      <a:pt x="1962511" y="0"/>
                    </a:cubicBezTo>
                    <a:lnTo>
                      <a:pt x="2160000" y="0"/>
                    </a:lnTo>
                    <a:cubicBezTo>
                      <a:pt x="2160000" y="596468"/>
                      <a:pt x="1676468" y="1080000"/>
                      <a:pt x="1080000" y="1080000"/>
                    </a:cubicBezTo>
                    <a:cubicBezTo>
                      <a:pt x="483532" y="1080000"/>
                      <a:pt x="0" y="59646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Forma Livre: Forma 21">
                <a:extLst>
                  <a:ext uri="{FF2B5EF4-FFF2-40B4-BE49-F238E27FC236}">
                    <a16:creationId xmlns:a16="http://schemas.microsoft.com/office/drawing/2014/main" id="{E23781A8-2582-412C-B968-5D6797475710}"/>
                  </a:ext>
                </a:extLst>
              </p:cNvPr>
              <p:cNvSpPr/>
              <p:nvPr/>
            </p:nvSpPr>
            <p:spPr>
              <a:xfrm>
                <a:off x="8823691" y="2081719"/>
                <a:ext cx="2160000" cy="1080000"/>
              </a:xfrm>
              <a:custGeom>
                <a:avLst/>
                <a:gdLst>
                  <a:gd name="connsiteX0" fmla="*/ 1080000 w 2160000"/>
                  <a:gd name="connsiteY0" fmla="*/ 0 h 1080000"/>
                  <a:gd name="connsiteX1" fmla="*/ 2160000 w 2160000"/>
                  <a:gd name="connsiteY1" fmla="*/ 1080000 h 1080000"/>
                  <a:gd name="connsiteX2" fmla="*/ 1962511 w 2160000"/>
                  <a:gd name="connsiteY2" fmla="*/ 1080000 h 1080000"/>
                  <a:gd name="connsiteX3" fmla="*/ 1080000 w 2160000"/>
                  <a:gd name="connsiteY3" fmla="*/ 197489 h 1080000"/>
                  <a:gd name="connsiteX4" fmla="*/ 197489 w 2160000"/>
                  <a:gd name="connsiteY4" fmla="*/ 1080000 h 1080000"/>
                  <a:gd name="connsiteX5" fmla="*/ 0 w 2160000"/>
                  <a:gd name="connsiteY5" fmla="*/ 1080000 h 1080000"/>
                  <a:gd name="connsiteX6" fmla="*/ 1080000 w 2160000"/>
                  <a:gd name="connsiteY6" fmla="*/ 0 h 10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00" h="1080000">
                    <a:moveTo>
                      <a:pt x="1080000" y="0"/>
                    </a:moveTo>
                    <a:cubicBezTo>
                      <a:pt x="1676468" y="0"/>
                      <a:pt x="2160000" y="483532"/>
                      <a:pt x="2160000" y="1080000"/>
                    </a:cubicBezTo>
                    <a:lnTo>
                      <a:pt x="1962511" y="1080000"/>
                    </a:lnTo>
                    <a:cubicBezTo>
                      <a:pt x="1962511" y="592603"/>
                      <a:pt x="1567397" y="197489"/>
                      <a:pt x="1080000" y="197489"/>
                    </a:cubicBezTo>
                    <a:cubicBezTo>
                      <a:pt x="592603" y="197489"/>
                      <a:pt x="197489" y="592603"/>
                      <a:pt x="197489" y="1080000"/>
                    </a:cubicBezTo>
                    <a:lnTo>
                      <a:pt x="0" y="1080000"/>
                    </a:lnTo>
                    <a:cubicBezTo>
                      <a:pt x="0" y="483532"/>
                      <a:pt x="483532" y="0"/>
                      <a:pt x="1080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23" name="Círculo: Vazio 22">
            <a:extLst>
              <a:ext uri="{FF2B5EF4-FFF2-40B4-BE49-F238E27FC236}">
                <a16:creationId xmlns:a16="http://schemas.microsoft.com/office/drawing/2014/main" id="{BD192988-86D5-447F-8F72-F258BAA35D16}"/>
              </a:ext>
            </a:extLst>
          </p:cNvPr>
          <p:cNvSpPr/>
          <p:nvPr/>
        </p:nvSpPr>
        <p:spPr>
          <a:xfrm>
            <a:off x="102657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A87FE74-7FF8-4439-89B7-D31906D197C9}"/>
              </a:ext>
            </a:extLst>
          </p:cNvPr>
          <p:cNvSpPr/>
          <p:nvPr/>
        </p:nvSpPr>
        <p:spPr>
          <a:xfrm>
            <a:off x="282657" y="3216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4" name="Círculo: Vazio 23">
            <a:extLst>
              <a:ext uri="{FF2B5EF4-FFF2-40B4-BE49-F238E27FC236}">
                <a16:creationId xmlns:a16="http://schemas.microsoft.com/office/drawing/2014/main" id="{2186D061-0A7E-4AD9-AAA3-FC061350BAE1}"/>
              </a:ext>
            </a:extLst>
          </p:cNvPr>
          <p:cNvSpPr/>
          <p:nvPr/>
        </p:nvSpPr>
        <p:spPr>
          <a:xfrm>
            <a:off x="1625176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5" name="Círculo: Vazio 24">
            <a:extLst>
              <a:ext uri="{FF2B5EF4-FFF2-40B4-BE49-F238E27FC236}">
                <a16:creationId xmlns:a16="http://schemas.microsoft.com/office/drawing/2014/main" id="{C1EE6E18-E3E2-417E-B800-92764B2D7218}"/>
              </a:ext>
            </a:extLst>
          </p:cNvPr>
          <p:cNvSpPr/>
          <p:nvPr/>
        </p:nvSpPr>
        <p:spPr>
          <a:xfrm>
            <a:off x="3177332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Círculo: Vazio 25">
            <a:extLst>
              <a:ext uri="{FF2B5EF4-FFF2-40B4-BE49-F238E27FC236}">
                <a16:creationId xmlns:a16="http://schemas.microsoft.com/office/drawing/2014/main" id="{C7508DB8-6C14-4EEA-AF52-A1DAE43DE3A1}"/>
              </a:ext>
            </a:extLst>
          </p:cNvPr>
          <p:cNvSpPr/>
          <p:nvPr/>
        </p:nvSpPr>
        <p:spPr>
          <a:xfrm>
            <a:off x="4714669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7" name="Círculo: Vazio 26">
            <a:extLst>
              <a:ext uri="{FF2B5EF4-FFF2-40B4-BE49-F238E27FC236}">
                <a16:creationId xmlns:a16="http://schemas.microsoft.com/office/drawing/2014/main" id="{2FB97AEE-90AA-4CBC-A5DC-DDE5AFDFD909}"/>
              </a:ext>
            </a:extLst>
          </p:cNvPr>
          <p:cNvSpPr/>
          <p:nvPr/>
        </p:nvSpPr>
        <p:spPr>
          <a:xfrm>
            <a:off x="6252015" y="3055387"/>
            <a:ext cx="1188000" cy="1188000"/>
          </a:xfrm>
          <a:prstGeom prst="donut">
            <a:avLst>
              <a:gd name="adj" fmla="val 10681"/>
            </a:avLst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8" name="Círculo: Vazio 27">
            <a:extLst>
              <a:ext uri="{FF2B5EF4-FFF2-40B4-BE49-F238E27FC236}">
                <a16:creationId xmlns:a16="http://schemas.microsoft.com/office/drawing/2014/main" id="{6D1D4535-D250-40AD-8FAB-6F99FB659F90}"/>
              </a:ext>
            </a:extLst>
          </p:cNvPr>
          <p:cNvSpPr/>
          <p:nvPr/>
        </p:nvSpPr>
        <p:spPr>
          <a:xfrm>
            <a:off x="7818988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9" name="Círculo: Vazio 28">
            <a:extLst>
              <a:ext uri="{FF2B5EF4-FFF2-40B4-BE49-F238E27FC236}">
                <a16:creationId xmlns:a16="http://schemas.microsoft.com/office/drawing/2014/main" id="{572F6AC1-AEE9-4974-9A02-C1A267CA22CB}"/>
              </a:ext>
            </a:extLst>
          </p:cNvPr>
          <p:cNvSpPr/>
          <p:nvPr/>
        </p:nvSpPr>
        <p:spPr>
          <a:xfrm>
            <a:off x="9364791" y="3055387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0" name="Círculo: Vazio 29">
            <a:extLst>
              <a:ext uri="{FF2B5EF4-FFF2-40B4-BE49-F238E27FC236}">
                <a16:creationId xmlns:a16="http://schemas.microsoft.com/office/drawing/2014/main" id="{507C053A-7F63-4F5A-895F-DB0CE032F259}"/>
              </a:ext>
            </a:extLst>
          </p:cNvPr>
          <p:cNvSpPr/>
          <p:nvPr/>
        </p:nvSpPr>
        <p:spPr>
          <a:xfrm>
            <a:off x="10914830" y="3179212"/>
            <a:ext cx="1188000" cy="1188000"/>
          </a:xfrm>
          <a:prstGeom prst="donut">
            <a:avLst>
              <a:gd name="adj" fmla="val 10681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E1BF4E07-72A1-47A6-A20C-8D9F2DE73049}"/>
              </a:ext>
            </a:extLst>
          </p:cNvPr>
          <p:cNvSpPr/>
          <p:nvPr/>
        </p:nvSpPr>
        <p:spPr>
          <a:xfrm>
            <a:off x="1811178" y="3341226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6E96B226-6AEA-49B9-AE9E-CF2E355542EB}"/>
              </a:ext>
            </a:extLst>
          </p:cNvPr>
          <p:cNvSpPr/>
          <p:nvPr/>
        </p:nvSpPr>
        <p:spPr>
          <a:xfrm>
            <a:off x="3356642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205B2CC4-48A5-404F-B70E-C4E1EF56F56F}"/>
              </a:ext>
            </a:extLst>
          </p:cNvPr>
          <p:cNvSpPr/>
          <p:nvPr/>
        </p:nvSpPr>
        <p:spPr>
          <a:xfrm>
            <a:off x="4893634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6260D1D7-F59D-4F9D-8C32-7FFEEE06A5CD}"/>
              </a:ext>
            </a:extLst>
          </p:cNvPr>
          <p:cNvSpPr/>
          <p:nvPr/>
        </p:nvSpPr>
        <p:spPr>
          <a:xfrm>
            <a:off x="6430635" y="3234337"/>
            <a:ext cx="828000" cy="82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3F5CDCAE-F45B-4FCA-8714-73A68528E67D}"/>
              </a:ext>
            </a:extLst>
          </p:cNvPr>
          <p:cNvSpPr/>
          <p:nvPr/>
        </p:nvSpPr>
        <p:spPr>
          <a:xfrm>
            <a:off x="7997263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0DD4A82C-7AF0-49B4-9644-E95D7FB6F923}"/>
              </a:ext>
            </a:extLst>
          </p:cNvPr>
          <p:cNvSpPr/>
          <p:nvPr/>
        </p:nvSpPr>
        <p:spPr>
          <a:xfrm>
            <a:off x="9542721" y="3234337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FB48C4EF-160A-4B9D-80E5-FEFF046FBA4F}"/>
              </a:ext>
            </a:extLst>
          </p:cNvPr>
          <p:cNvSpPr/>
          <p:nvPr/>
        </p:nvSpPr>
        <p:spPr>
          <a:xfrm>
            <a:off x="11092417" y="3358162"/>
            <a:ext cx="828000" cy="82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F9C9028A-04FB-4CE1-BD20-E32F9D2DF9CD}"/>
              </a:ext>
            </a:extLst>
          </p:cNvPr>
          <p:cNvSpPr/>
          <p:nvPr/>
        </p:nvSpPr>
        <p:spPr>
          <a:xfrm>
            <a:off x="235978" y="3416392"/>
            <a:ext cx="915635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1990</a:t>
            </a:r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B45DE0B2-9E9B-45F8-A27B-2B0769B2EFC7}"/>
              </a:ext>
            </a:extLst>
          </p:cNvPr>
          <p:cNvSpPr/>
          <p:nvPr/>
        </p:nvSpPr>
        <p:spPr>
          <a:xfrm>
            <a:off x="1782274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1994</a:t>
            </a:r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99ADCECD-8236-4268-8C87-1CB0808FF415}"/>
              </a:ext>
            </a:extLst>
          </p:cNvPr>
          <p:cNvSpPr/>
          <p:nvPr/>
        </p:nvSpPr>
        <p:spPr>
          <a:xfrm>
            <a:off x="3328571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1998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C9279D4D-6A5F-4C52-895B-F828077C484B}"/>
              </a:ext>
            </a:extLst>
          </p:cNvPr>
          <p:cNvSpPr/>
          <p:nvPr/>
        </p:nvSpPr>
        <p:spPr>
          <a:xfrm>
            <a:off x="4874868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2002</a:t>
            </a:r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0EDFEC33-CE58-43FD-A22D-6A0F523AC584}"/>
              </a:ext>
            </a:extLst>
          </p:cNvPr>
          <p:cNvSpPr/>
          <p:nvPr/>
        </p:nvSpPr>
        <p:spPr>
          <a:xfrm>
            <a:off x="6421165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2006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0E462298-A8CA-4850-A61A-C7F4C4699178}"/>
              </a:ext>
            </a:extLst>
          </p:cNvPr>
          <p:cNvSpPr/>
          <p:nvPr/>
        </p:nvSpPr>
        <p:spPr>
          <a:xfrm>
            <a:off x="7967462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2010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A22AE0CF-877C-40A8-9CA7-23C8D3377D70}"/>
              </a:ext>
            </a:extLst>
          </p:cNvPr>
          <p:cNvSpPr/>
          <p:nvPr/>
        </p:nvSpPr>
        <p:spPr>
          <a:xfrm>
            <a:off x="9513759" y="3416392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2014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94D551B8-C1A3-40E6-A659-53807FEB7022}"/>
              </a:ext>
            </a:extLst>
          </p:cNvPr>
          <p:cNvSpPr/>
          <p:nvPr/>
        </p:nvSpPr>
        <p:spPr>
          <a:xfrm>
            <a:off x="11060055" y="3540217"/>
            <a:ext cx="915636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cap="none" spc="0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2018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AA79124-D3E9-422C-B128-03F536587624}"/>
              </a:ext>
            </a:extLst>
          </p:cNvPr>
          <p:cNvSpPr txBox="1"/>
          <p:nvPr/>
        </p:nvSpPr>
        <p:spPr>
          <a:xfrm>
            <a:off x="9022502" y="203706"/>
            <a:ext cx="3024000" cy="54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Lula 2° </a:t>
            </a:r>
            <a:r>
              <a:rPr lang="en-US" sz="2800" b="1" dirty="0" err="1">
                <a:solidFill>
                  <a:schemeClr val="accent5">
                    <a:lumMod val="50000"/>
                  </a:schemeClr>
                </a:solidFill>
              </a:rPr>
              <a:t>mandato</a:t>
            </a:r>
            <a:endParaRPr lang="pt-BR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8D368C78-A91A-4A9E-9B4E-056A96F67D4A}"/>
              </a:ext>
            </a:extLst>
          </p:cNvPr>
          <p:cNvSpPr txBox="1"/>
          <p:nvPr/>
        </p:nvSpPr>
        <p:spPr>
          <a:xfrm>
            <a:off x="2964797" y="1126114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7030A0"/>
                </a:solidFill>
              </a:rPr>
              <a:t>Crise</a:t>
            </a:r>
            <a:r>
              <a:rPr lang="en-US" sz="2400" dirty="0">
                <a:solidFill>
                  <a:srgbClr val="7030A0"/>
                </a:solidFill>
              </a:rPr>
              <a:t> dos EUA – </a:t>
            </a:r>
            <a:r>
              <a:rPr lang="en-US" sz="2400" dirty="0" err="1">
                <a:solidFill>
                  <a:srgbClr val="7030A0"/>
                </a:solidFill>
              </a:rPr>
              <a:t>Bolha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 err="1">
                <a:solidFill>
                  <a:srgbClr val="7030A0"/>
                </a:solidFill>
              </a:rPr>
              <a:t>Imobiliária</a:t>
            </a:r>
            <a:endParaRPr lang="pt-BR" sz="2400" dirty="0">
              <a:solidFill>
                <a:srgbClr val="7030A0"/>
              </a:solidFill>
            </a:endParaRP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E4FAB20C-471F-40EA-B9C0-4D6F96CA0006}"/>
              </a:ext>
            </a:extLst>
          </p:cNvPr>
          <p:cNvSpPr txBox="1"/>
          <p:nvPr/>
        </p:nvSpPr>
        <p:spPr>
          <a:xfrm>
            <a:off x="2964797" y="1737958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Aumento dos gastos públicos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8AAB5595-EF13-4E9D-B44A-4DFA302C2CA6}"/>
              </a:ext>
            </a:extLst>
          </p:cNvPr>
          <p:cNvSpPr txBox="1"/>
          <p:nvPr/>
        </p:nvSpPr>
        <p:spPr>
          <a:xfrm>
            <a:off x="2964797" y="5458253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Crise da dívida pública na Europa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7E2BFECC-E4B3-4182-BBCC-695DBA27A2CB}"/>
              </a:ext>
            </a:extLst>
          </p:cNvPr>
          <p:cNvSpPr txBox="1"/>
          <p:nvPr/>
        </p:nvSpPr>
        <p:spPr>
          <a:xfrm>
            <a:off x="2964797" y="6037943"/>
            <a:ext cx="6291747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7030A0"/>
                </a:solidFill>
              </a:rPr>
              <a:t>Incentivos fiscais e ao consumo</a:t>
            </a:r>
          </a:p>
        </p:txBody>
      </p:sp>
      <p:sp>
        <p:nvSpPr>
          <p:cNvPr id="98" name="CaixaDeTexto 97">
            <a:extLst>
              <a:ext uri="{FF2B5EF4-FFF2-40B4-BE49-F238E27FC236}">
                <a16:creationId xmlns:a16="http://schemas.microsoft.com/office/drawing/2014/main" id="{1F55B8F5-17C7-478F-8A3E-76D85C4C1CB7}"/>
              </a:ext>
            </a:extLst>
          </p:cNvPr>
          <p:cNvSpPr txBox="1"/>
          <p:nvPr/>
        </p:nvSpPr>
        <p:spPr>
          <a:xfrm>
            <a:off x="406600" y="2358959"/>
            <a:ext cx="613068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713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A89C23EA-2243-47D0-B63C-F96DB2D8FC94}"/>
              </a:ext>
            </a:extLst>
          </p:cNvPr>
          <p:cNvSpPr txBox="1"/>
          <p:nvPr/>
        </p:nvSpPr>
        <p:spPr>
          <a:xfrm>
            <a:off x="1882349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1427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626F6425-1D00-46C8-B12C-1CCDE96698B4}"/>
              </a:ext>
            </a:extLst>
          </p:cNvPr>
          <p:cNvSpPr txBox="1"/>
          <p:nvPr/>
        </p:nvSpPr>
        <p:spPr>
          <a:xfrm>
            <a:off x="3424012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1547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1" name="CaixaDeTexto 100">
            <a:extLst>
              <a:ext uri="{FF2B5EF4-FFF2-40B4-BE49-F238E27FC236}">
                <a16:creationId xmlns:a16="http://schemas.microsoft.com/office/drawing/2014/main" id="{3010FF23-FF7D-428A-98A6-3F5B61DDE598}"/>
              </a:ext>
            </a:extLst>
          </p:cNvPr>
          <p:cNvSpPr txBox="1"/>
          <p:nvPr/>
        </p:nvSpPr>
        <p:spPr>
          <a:xfrm>
            <a:off x="4965674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1466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A58AEE6F-C46C-4540-96AF-AC6B1FBE5B0A}"/>
              </a:ext>
            </a:extLst>
          </p:cNvPr>
          <p:cNvSpPr txBox="1"/>
          <p:nvPr/>
        </p:nvSpPr>
        <p:spPr>
          <a:xfrm>
            <a:off x="6507336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C000"/>
                </a:solidFill>
              </a:rPr>
              <a:t>1926</a:t>
            </a:r>
            <a:endParaRPr lang="pt-BR" sz="2000" b="1" dirty="0">
              <a:solidFill>
                <a:srgbClr val="FFC000"/>
              </a:solidFill>
            </a:endParaRP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5521A068-A216-429F-A6A9-D214D6788B04}"/>
              </a:ext>
            </a:extLst>
          </p:cNvPr>
          <p:cNvSpPr txBox="1"/>
          <p:nvPr/>
        </p:nvSpPr>
        <p:spPr>
          <a:xfrm>
            <a:off x="8048997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3515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25E2F8E4-0270-4506-B53C-F7C8B99E5324}"/>
              </a:ext>
            </a:extLst>
          </p:cNvPr>
          <p:cNvSpPr txBox="1"/>
          <p:nvPr/>
        </p:nvSpPr>
        <p:spPr>
          <a:xfrm>
            <a:off x="9590660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3498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559F87A-6AE4-49BA-8685-10E7FF903ECB}"/>
              </a:ext>
            </a:extLst>
          </p:cNvPr>
          <p:cNvSpPr txBox="1"/>
          <p:nvPr/>
        </p:nvSpPr>
        <p:spPr>
          <a:xfrm>
            <a:off x="11132322" y="2358959"/>
            <a:ext cx="744892" cy="442674"/>
          </a:xfrm>
          <a:prstGeom prst="round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2566</a:t>
            </a:r>
            <a:endParaRPr lang="pt-BR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06" name="Agrupar 105">
            <a:extLst>
              <a:ext uri="{FF2B5EF4-FFF2-40B4-BE49-F238E27FC236}">
                <a16:creationId xmlns:a16="http://schemas.microsoft.com/office/drawing/2014/main" id="{E70F024F-A233-4253-9BF7-195CE8D7E924}"/>
              </a:ext>
            </a:extLst>
          </p:cNvPr>
          <p:cNvGrpSpPr/>
          <p:nvPr/>
        </p:nvGrpSpPr>
        <p:grpSpPr>
          <a:xfrm>
            <a:off x="321406" y="2870225"/>
            <a:ext cx="11663444" cy="1874308"/>
            <a:chOff x="524933" y="2562225"/>
            <a:chExt cx="11256389" cy="1874308"/>
          </a:xfrm>
        </p:grpSpPr>
        <p:cxnSp>
          <p:nvCxnSpPr>
            <p:cNvPr id="107" name="Conector reto 106">
              <a:extLst>
                <a:ext uri="{FF2B5EF4-FFF2-40B4-BE49-F238E27FC236}">
                  <a16:creationId xmlns:a16="http://schemas.microsoft.com/office/drawing/2014/main" id="{9A894380-F4E9-4FEC-B6F4-A04B311B8E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4933" y="4389438"/>
              <a:ext cx="379942" cy="47095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to 107">
              <a:extLst>
                <a:ext uri="{FF2B5EF4-FFF2-40B4-BE49-F238E27FC236}">
                  <a16:creationId xmlns:a16="http://schemas.microsoft.com/office/drawing/2014/main" id="{30FA9BCE-3685-418E-83C0-C6BEF51D59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875" y="4389439"/>
              <a:ext cx="379942" cy="1269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reto 108">
              <a:extLst>
                <a:ext uri="{FF2B5EF4-FFF2-40B4-BE49-F238E27FC236}">
                  <a16:creationId xmlns:a16="http://schemas.microsoft.com/office/drawing/2014/main" id="{CD851992-BB85-4870-BFD9-790D32207E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039" y="3993357"/>
              <a:ext cx="757899" cy="40878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reto 109">
              <a:extLst>
                <a:ext uri="{FF2B5EF4-FFF2-40B4-BE49-F238E27FC236}">
                  <a16:creationId xmlns:a16="http://schemas.microsoft.com/office/drawing/2014/main" id="{5CF1779A-4FD7-485F-A1C7-FEFD2F9B7B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5650" y="3841750"/>
              <a:ext cx="391452" cy="1651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to 110">
              <a:extLst>
                <a:ext uri="{FF2B5EF4-FFF2-40B4-BE49-F238E27FC236}">
                  <a16:creationId xmlns:a16="http://schemas.microsoft.com/office/drawing/2014/main" id="{1F2D95CD-49D2-4161-9341-B1E6B49F74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17102" y="3817937"/>
              <a:ext cx="387350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ector reto 111">
              <a:extLst>
                <a:ext uri="{FF2B5EF4-FFF2-40B4-BE49-F238E27FC236}">
                  <a16:creationId xmlns:a16="http://schemas.microsoft.com/office/drawing/2014/main" id="{9579BB89-A232-411B-B47C-146BE7C031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9293" y="3703637"/>
              <a:ext cx="370945" cy="1143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ector reto 112">
              <a:extLst>
                <a:ext uri="{FF2B5EF4-FFF2-40B4-BE49-F238E27FC236}">
                  <a16:creationId xmlns:a16="http://schemas.microsoft.com/office/drawing/2014/main" id="{233971CE-F26B-4843-B10B-39E84A689DBC}"/>
                </a:ext>
              </a:extLst>
            </p:cNvPr>
            <p:cNvCxnSpPr>
              <a:cxnSpLocks/>
            </p:cNvCxnSpPr>
            <p:nvPr/>
          </p:nvCxnSpPr>
          <p:spPr>
            <a:xfrm>
              <a:off x="3170238" y="3703637"/>
              <a:ext cx="773113" cy="4603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ector reto 113">
              <a:extLst>
                <a:ext uri="{FF2B5EF4-FFF2-40B4-BE49-F238E27FC236}">
                  <a16:creationId xmlns:a16="http://schemas.microsoft.com/office/drawing/2014/main" id="{17F8D892-4F19-462C-8955-809278EF95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36208" y="4006850"/>
              <a:ext cx="389334" cy="15716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to 114">
              <a:extLst>
                <a:ext uri="{FF2B5EF4-FFF2-40B4-BE49-F238E27FC236}">
                  <a16:creationId xmlns:a16="http://schemas.microsoft.com/office/drawing/2014/main" id="{96E510BB-B430-47B9-8A9A-9BB63C399C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5542" y="3897313"/>
              <a:ext cx="383779" cy="10953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ector reto 115">
              <a:extLst>
                <a:ext uri="{FF2B5EF4-FFF2-40B4-BE49-F238E27FC236}">
                  <a16:creationId xmlns:a16="http://schemas.microsoft.com/office/drawing/2014/main" id="{B758804F-9327-4013-AB5E-DAD743335CAF}"/>
                </a:ext>
              </a:extLst>
            </p:cNvPr>
            <p:cNvCxnSpPr>
              <a:cxnSpLocks/>
            </p:cNvCxnSpPr>
            <p:nvPr/>
          </p:nvCxnSpPr>
          <p:spPr>
            <a:xfrm>
              <a:off x="4696487" y="3897313"/>
              <a:ext cx="395025" cy="7481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ector reto 116">
              <a:extLst>
                <a:ext uri="{FF2B5EF4-FFF2-40B4-BE49-F238E27FC236}">
                  <a16:creationId xmlns:a16="http://schemas.microsoft.com/office/drawing/2014/main" id="{90AF5152-DE54-419D-AE36-02B12EE95E8C}"/>
                </a:ext>
              </a:extLst>
            </p:cNvPr>
            <p:cNvCxnSpPr>
              <a:cxnSpLocks/>
            </p:cNvCxnSpPr>
            <p:nvPr/>
          </p:nvCxnSpPr>
          <p:spPr>
            <a:xfrm>
              <a:off x="5091512" y="3972123"/>
              <a:ext cx="375838" cy="3472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ector reto 117">
              <a:extLst>
                <a:ext uri="{FF2B5EF4-FFF2-40B4-BE49-F238E27FC236}">
                  <a16:creationId xmlns:a16="http://schemas.microsoft.com/office/drawing/2014/main" id="{11FAB916-C911-4B87-91F8-6B60619E77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62457" y="3817937"/>
              <a:ext cx="789118" cy="18891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ector reto 118">
              <a:extLst>
                <a:ext uri="{FF2B5EF4-FFF2-40B4-BE49-F238E27FC236}">
                  <a16:creationId xmlns:a16="http://schemas.microsoft.com/office/drawing/2014/main" id="{3E523FE9-1DE8-42F6-846D-80761BFAB6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1576" y="3703637"/>
              <a:ext cx="354012" cy="126206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reto 119">
              <a:extLst>
                <a:ext uri="{FF2B5EF4-FFF2-40B4-BE49-F238E27FC236}">
                  <a16:creationId xmlns:a16="http://schemas.microsoft.com/office/drawing/2014/main" id="{4ACD933A-2CEC-42E9-BE83-3CBCD51A88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5588" y="3371850"/>
              <a:ext cx="377825" cy="331787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reto 120">
              <a:extLst>
                <a:ext uri="{FF2B5EF4-FFF2-40B4-BE49-F238E27FC236}">
                  <a16:creationId xmlns:a16="http://schemas.microsoft.com/office/drawing/2014/main" id="{EEF21896-3271-474B-8D53-564F564D2A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413" y="3148013"/>
              <a:ext cx="398463" cy="223838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reto 121">
              <a:extLst>
                <a:ext uri="{FF2B5EF4-FFF2-40B4-BE49-F238E27FC236}">
                  <a16:creationId xmlns:a16="http://schemas.microsoft.com/office/drawing/2014/main" id="{06BD0CA9-BFEC-49B8-836A-E83D7EEC5A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1876" y="2962275"/>
              <a:ext cx="361949" cy="185739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to 122">
              <a:extLst>
                <a:ext uri="{FF2B5EF4-FFF2-40B4-BE49-F238E27FC236}">
                  <a16:creationId xmlns:a16="http://schemas.microsoft.com/office/drawing/2014/main" id="{BD11D612-6405-4635-9519-4C0E6F2AA3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3825" y="2743200"/>
              <a:ext cx="382588" cy="219076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to 123">
              <a:extLst>
                <a:ext uri="{FF2B5EF4-FFF2-40B4-BE49-F238E27FC236}">
                  <a16:creationId xmlns:a16="http://schemas.microsoft.com/office/drawing/2014/main" id="{0CB2BE70-A149-44E4-B7C1-364A09EDED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26413" y="2667822"/>
              <a:ext cx="385763" cy="75378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reto 124">
              <a:extLst>
                <a:ext uri="{FF2B5EF4-FFF2-40B4-BE49-F238E27FC236}">
                  <a16:creationId xmlns:a16="http://schemas.microsoft.com/office/drawing/2014/main" id="{67878FA2-ACC4-46C5-AE62-A6B949844B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12176" y="2562225"/>
              <a:ext cx="376237" cy="10559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reto 125">
              <a:extLst>
                <a:ext uri="{FF2B5EF4-FFF2-40B4-BE49-F238E27FC236}">
                  <a16:creationId xmlns:a16="http://schemas.microsoft.com/office/drawing/2014/main" id="{159681EE-B23B-453C-A1F7-D79AB2A6C9F5}"/>
                </a:ext>
              </a:extLst>
            </p:cNvPr>
            <p:cNvCxnSpPr>
              <a:cxnSpLocks/>
            </p:cNvCxnSpPr>
            <p:nvPr/>
          </p:nvCxnSpPr>
          <p:spPr>
            <a:xfrm>
              <a:off x="8888413" y="2562225"/>
              <a:ext cx="373832" cy="23813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ector reto 126">
              <a:extLst>
                <a:ext uri="{FF2B5EF4-FFF2-40B4-BE49-F238E27FC236}">
                  <a16:creationId xmlns:a16="http://schemas.microsoft.com/office/drawing/2014/main" id="{324572A2-A6A6-44CC-96D5-E8D6127B2418}"/>
                </a:ext>
              </a:extLst>
            </p:cNvPr>
            <p:cNvCxnSpPr>
              <a:cxnSpLocks/>
            </p:cNvCxnSpPr>
            <p:nvPr/>
          </p:nvCxnSpPr>
          <p:spPr>
            <a:xfrm>
              <a:off x="9254726" y="2586038"/>
              <a:ext cx="383756" cy="15716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ector reto 127">
              <a:extLst>
                <a:ext uri="{FF2B5EF4-FFF2-40B4-BE49-F238E27FC236}">
                  <a16:creationId xmlns:a16="http://schemas.microsoft.com/office/drawing/2014/main" id="{B7C9B582-5BF1-4D1E-94E4-7429D413E80C}"/>
                </a:ext>
              </a:extLst>
            </p:cNvPr>
            <p:cNvCxnSpPr>
              <a:cxnSpLocks/>
            </p:cNvCxnSpPr>
            <p:nvPr/>
          </p:nvCxnSpPr>
          <p:spPr>
            <a:xfrm>
              <a:off x="9638482" y="2743200"/>
              <a:ext cx="366313" cy="54610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ector reto 128">
              <a:extLst>
                <a:ext uri="{FF2B5EF4-FFF2-40B4-BE49-F238E27FC236}">
                  <a16:creationId xmlns:a16="http://schemas.microsoft.com/office/drawing/2014/main" id="{38879B6A-562E-4801-BB05-957AA0EB0CF1}"/>
                </a:ext>
              </a:extLst>
            </p:cNvPr>
            <p:cNvCxnSpPr>
              <a:cxnSpLocks/>
            </p:cNvCxnSpPr>
            <p:nvPr/>
          </p:nvCxnSpPr>
          <p:spPr>
            <a:xfrm>
              <a:off x="10004795" y="3289301"/>
              <a:ext cx="413968" cy="3444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ector reto 129">
              <a:extLst>
                <a:ext uri="{FF2B5EF4-FFF2-40B4-BE49-F238E27FC236}">
                  <a16:creationId xmlns:a16="http://schemas.microsoft.com/office/drawing/2014/main" id="{023E2481-7FA3-46CF-A1FF-F79B30757F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02888" y="3506788"/>
              <a:ext cx="382188" cy="12700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ector reto 130">
              <a:extLst>
                <a:ext uri="{FF2B5EF4-FFF2-40B4-BE49-F238E27FC236}">
                  <a16:creationId xmlns:a16="http://schemas.microsoft.com/office/drawing/2014/main" id="{E9149F39-62F1-4CFB-B054-347B70ABCC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85076" y="3309938"/>
              <a:ext cx="398093" cy="19685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ector reto 131">
              <a:extLst>
                <a:ext uri="{FF2B5EF4-FFF2-40B4-BE49-F238E27FC236}">
                  <a16:creationId xmlns:a16="http://schemas.microsoft.com/office/drawing/2014/main" id="{598A64BD-A4D1-45AE-AC9D-51502BBD03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3300" y="3060834"/>
              <a:ext cx="618022" cy="249104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Agrupar 132">
            <a:extLst>
              <a:ext uri="{FF2B5EF4-FFF2-40B4-BE49-F238E27FC236}">
                <a16:creationId xmlns:a16="http://schemas.microsoft.com/office/drawing/2014/main" id="{87B63C2B-E5F4-446A-976E-DE3EA71A02EF}"/>
              </a:ext>
            </a:extLst>
          </p:cNvPr>
          <p:cNvGrpSpPr/>
          <p:nvPr/>
        </p:nvGrpSpPr>
        <p:grpSpPr>
          <a:xfrm>
            <a:off x="412474" y="2575724"/>
            <a:ext cx="11234843" cy="2298331"/>
            <a:chOff x="412474" y="2575724"/>
            <a:chExt cx="11234843" cy="2298331"/>
          </a:xfrm>
        </p:grpSpPr>
        <p:pic>
          <p:nvPicPr>
            <p:cNvPr id="134" name="Gráfico 1" descr="Carro">
              <a:extLst>
                <a:ext uri="{FF2B5EF4-FFF2-40B4-BE49-F238E27FC236}">
                  <a16:creationId xmlns:a16="http://schemas.microsoft.com/office/drawing/2014/main" id="{22C842D0-A33C-42DE-AFDB-4207D7BA2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12474" y="4226055"/>
              <a:ext cx="648000" cy="648000"/>
            </a:xfrm>
            <a:prstGeom prst="rect">
              <a:avLst/>
            </a:prstGeom>
          </p:spPr>
        </p:pic>
        <p:pic>
          <p:nvPicPr>
            <p:cNvPr id="135" name="Gráfico 1" descr="Carro">
              <a:extLst>
                <a:ext uri="{FF2B5EF4-FFF2-40B4-BE49-F238E27FC236}">
                  <a16:creationId xmlns:a16="http://schemas.microsoft.com/office/drawing/2014/main" id="{C31A2F94-B8A8-4BCA-B507-67528E32B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0454454">
              <a:off x="1875611" y="3729699"/>
              <a:ext cx="648000" cy="648000"/>
            </a:xfrm>
            <a:prstGeom prst="rect">
              <a:avLst/>
            </a:prstGeom>
          </p:spPr>
        </p:pic>
        <p:pic>
          <p:nvPicPr>
            <p:cNvPr id="136" name="Gráfico 1" descr="Carro">
              <a:extLst>
                <a:ext uri="{FF2B5EF4-FFF2-40B4-BE49-F238E27FC236}">
                  <a16:creationId xmlns:a16="http://schemas.microsoft.com/office/drawing/2014/main" id="{D906E384-D273-43C5-8FDF-391D6A29C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720280">
              <a:off x="3528164" y="3896371"/>
              <a:ext cx="648000" cy="648000"/>
            </a:xfrm>
            <a:prstGeom prst="rect">
              <a:avLst/>
            </a:prstGeom>
          </p:spPr>
        </p:pic>
        <p:pic>
          <p:nvPicPr>
            <p:cNvPr id="137" name="Gráfico 1" descr="Carro">
              <a:extLst>
                <a:ext uri="{FF2B5EF4-FFF2-40B4-BE49-F238E27FC236}">
                  <a16:creationId xmlns:a16="http://schemas.microsoft.com/office/drawing/2014/main" id="{F2FEC4C7-03B9-4846-96DC-06DEADAC2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427972">
              <a:off x="4932245" y="3821214"/>
              <a:ext cx="648000" cy="648000"/>
            </a:xfrm>
            <a:prstGeom prst="rect">
              <a:avLst/>
            </a:prstGeom>
          </p:spPr>
        </p:pic>
        <p:pic>
          <p:nvPicPr>
            <p:cNvPr id="138" name="Gráfico 1" descr="Carro">
              <a:extLst>
                <a:ext uri="{FF2B5EF4-FFF2-40B4-BE49-F238E27FC236}">
                  <a16:creationId xmlns:a16="http://schemas.microsoft.com/office/drawing/2014/main" id="{0CFB817A-B7AF-4FF2-84F3-F07B6CC96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9897617">
              <a:off x="6157997" y="3562036"/>
              <a:ext cx="648000" cy="648000"/>
            </a:xfrm>
            <a:prstGeom prst="rect">
              <a:avLst/>
            </a:prstGeom>
          </p:spPr>
        </p:pic>
        <p:pic>
          <p:nvPicPr>
            <p:cNvPr id="139" name="Gráfico 1" descr="Carro">
              <a:extLst>
                <a:ext uri="{FF2B5EF4-FFF2-40B4-BE49-F238E27FC236}">
                  <a16:creationId xmlns:a16="http://schemas.microsoft.com/office/drawing/2014/main" id="{2A79152C-3173-4CCA-BAA7-0816410CF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20699257">
              <a:off x="7925575" y="2575724"/>
              <a:ext cx="648000" cy="648000"/>
            </a:xfrm>
            <a:prstGeom prst="rect">
              <a:avLst/>
            </a:prstGeom>
          </p:spPr>
        </p:pic>
        <p:pic>
          <p:nvPicPr>
            <p:cNvPr id="140" name="Gráfico 1" descr="Carro">
              <a:extLst>
                <a:ext uri="{FF2B5EF4-FFF2-40B4-BE49-F238E27FC236}">
                  <a16:creationId xmlns:a16="http://schemas.microsoft.com/office/drawing/2014/main" id="{3416016D-6943-4C23-A112-C17F2BB6866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3267697">
              <a:off x="9777480" y="2944265"/>
              <a:ext cx="648000" cy="648000"/>
            </a:xfrm>
            <a:prstGeom prst="rect">
              <a:avLst/>
            </a:prstGeom>
          </p:spPr>
        </p:pic>
        <p:pic>
          <p:nvPicPr>
            <p:cNvPr id="141" name="Gráfico 1" descr="Carro">
              <a:extLst>
                <a:ext uri="{FF2B5EF4-FFF2-40B4-BE49-F238E27FC236}">
                  <a16:creationId xmlns:a16="http://schemas.microsoft.com/office/drawing/2014/main" id="{2F972BAD-37E9-42A8-9380-315DA1734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20300515">
              <a:off x="10999317" y="3145183"/>
              <a:ext cx="648000" cy="648000"/>
            </a:xfrm>
            <a:prstGeom prst="rect">
              <a:avLst/>
            </a:prstGeom>
          </p:spPr>
        </p:pic>
      </p:grpSp>
      <p:sp>
        <p:nvSpPr>
          <p:cNvPr id="93" name="CaixaDeTexto 92">
            <a:extLst>
              <a:ext uri="{FF2B5EF4-FFF2-40B4-BE49-F238E27FC236}">
                <a16:creationId xmlns:a16="http://schemas.microsoft.com/office/drawing/2014/main" id="{82DB562E-FB95-4E5E-AF7C-F159DE2F2C7A}"/>
              </a:ext>
            </a:extLst>
          </p:cNvPr>
          <p:cNvSpPr txBox="1"/>
          <p:nvPr/>
        </p:nvSpPr>
        <p:spPr>
          <a:xfrm>
            <a:off x="136385" y="4805301"/>
            <a:ext cx="2810050" cy="408623"/>
          </a:xfrm>
          <a:prstGeom prst="roundRect">
            <a:avLst/>
          </a:prstGeom>
          <a:solidFill>
            <a:srgbClr val="FFFFFF">
              <a:alpha val="50196"/>
            </a:srgbClr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rgbClr val="FFC000"/>
                </a:solidFill>
              </a:rPr>
              <a:t>Vendas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anuais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em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milhares</a:t>
            </a:r>
            <a:endParaRPr lang="pt-BR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81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5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sNo7C05gNA7XqWFoAmIN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2868</TotalTime>
  <Words>1564</Words>
  <Application>Microsoft Macintosh PowerPoint</Application>
  <PresentationFormat>Widescreen</PresentationFormat>
  <Paragraphs>321</Paragraphs>
  <Slides>27</Slides>
  <Notes>12</Notes>
  <HiddenSlides>0</HiddenSlides>
  <MMClips>0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Times New Roman</vt:lpstr>
      <vt:lpstr>Tema do Office</vt:lpstr>
      <vt:lpstr>Slide do think-cell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Mauro Kakazu</dc:creator>
  <cp:lastModifiedBy>Alessandro Canova</cp:lastModifiedBy>
  <cp:revision>144</cp:revision>
  <dcterms:created xsi:type="dcterms:W3CDTF">2019-11-06T16:22:51Z</dcterms:created>
  <dcterms:modified xsi:type="dcterms:W3CDTF">2020-04-24T22:30:00Z</dcterms:modified>
</cp:coreProperties>
</file>

<file path=docProps/thumbnail.jpeg>
</file>